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56" r:id="rId2"/>
    <p:sldId id="257" r:id="rId3"/>
    <p:sldId id="259" r:id="rId4"/>
    <p:sldId id="260" r:id="rId5"/>
    <p:sldId id="261" r:id="rId6"/>
    <p:sldId id="262" r:id="rId7"/>
    <p:sldId id="263" r:id="rId8"/>
    <p:sldId id="268" r:id="rId9"/>
    <p:sldId id="264" r:id="rId10"/>
    <p:sldId id="265" r:id="rId11"/>
    <p:sldId id="266" r:id="rId12"/>
    <p:sldId id="267" r:id="rId13"/>
    <p:sldId id="269" r:id="rId14"/>
    <p:sldId id="270" r:id="rId15"/>
    <p:sldId id="272" r:id="rId16"/>
    <p:sldId id="271"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3B6"/>
    <a:srgbClr val="A54772"/>
    <a:srgbClr val="6A3062"/>
    <a:srgbClr val="FF3399"/>
    <a:srgbClr val="00FFFF"/>
    <a:srgbClr val="66FFFF"/>
    <a:srgbClr val="FF0066"/>
    <a:srgbClr val="00FF00"/>
    <a:srgbClr val="993366"/>
    <a:srgbClr val="009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D96E86-E6AC-44B1-84A5-F2BEA340E472}" v="18" dt="2020-05-07T23:36:06.682"/>
    <p1510:client id="{AA1012F0-594D-4114-A9A7-E782A70D8ABA}" v="38" dt="2020-05-07T23:36:44.46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5879" autoAdjust="0"/>
  </p:normalViewPr>
  <p:slideViewPr>
    <p:cSldViewPr snapToGrid="0">
      <p:cViewPr varScale="1">
        <p:scale>
          <a:sx n="65" d="100"/>
          <a:sy n="65" d="100"/>
        </p:scale>
        <p:origin x="1330" y="48"/>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8A1FBBE-7151-4E46-9965-7F90CBD873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a:extLst>
              <a:ext uri="{FF2B5EF4-FFF2-40B4-BE49-F238E27FC236}">
                <a16:creationId xmlns:a16="http://schemas.microsoft.com/office/drawing/2014/main" id="{09FF2AFC-98EC-419B-8AF7-A756FDBA889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B0E7780-9514-4B96-B222-EB866856892B}" type="datetimeFigureOut">
              <a:rPr lang="en-AU" smtClean="0"/>
              <a:t>8/05/2020</a:t>
            </a:fld>
            <a:endParaRPr lang="en-AU"/>
          </a:p>
        </p:txBody>
      </p:sp>
      <p:sp>
        <p:nvSpPr>
          <p:cNvPr id="4" name="Footer Placeholder 3">
            <a:extLst>
              <a:ext uri="{FF2B5EF4-FFF2-40B4-BE49-F238E27FC236}">
                <a16:creationId xmlns:a16="http://schemas.microsoft.com/office/drawing/2014/main" id="{1CE57FE8-F384-480F-849D-0244FCC8BA5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a:extLst>
              <a:ext uri="{FF2B5EF4-FFF2-40B4-BE49-F238E27FC236}">
                <a16:creationId xmlns:a16="http://schemas.microsoft.com/office/drawing/2014/main" id="{085444A8-E801-4C8A-A7F3-52C9763A263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00484A-726C-4132-B387-5F997FFBF383}" type="slidenum">
              <a:rPr lang="en-AU" smtClean="0"/>
              <a:t>‹#›</a:t>
            </a:fld>
            <a:endParaRPr lang="en-AU"/>
          </a:p>
        </p:txBody>
      </p:sp>
    </p:spTree>
    <p:extLst>
      <p:ext uri="{BB962C8B-B14F-4D97-AF65-F5344CB8AC3E}">
        <p14:creationId xmlns:p14="http://schemas.microsoft.com/office/powerpoint/2010/main" val="319556946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7A70FF1-F0D6-48CB-B772-2F03F3FD4ECE}" type="datetimeFigureOut">
              <a:rPr lang="en-US" smtClean="0"/>
              <a:t>5/8/2020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D5EBE48-C622-4A9B-B48E-E58153D5A9CB}" type="slidenum">
              <a:rPr lang="en-US" smtClean="0"/>
              <a:t>‹#›</a:t>
            </a:fld>
            <a:endParaRPr lang="en-US"/>
          </a:p>
        </p:txBody>
      </p:sp>
    </p:spTree>
    <p:extLst>
      <p:ext uri="{BB962C8B-B14F-4D97-AF65-F5344CB8AC3E}">
        <p14:creationId xmlns:p14="http://schemas.microsoft.com/office/powerpoint/2010/main" val="32970319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Hello, my name is Jack and I am here to deliver our group presentation of Retrospective task, we are all members of Group 5. The rest of our group consists of Harshit, Rina, Tushar, and the recently added </a:t>
            </a:r>
            <a:r>
              <a:rPr lang="en-AU" sz="1200" kern="1200" dirty="0" err="1">
                <a:solidFill>
                  <a:schemeClr val="tx1"/>
                </a:solidFill>
                <a:effectLst/>
                <a:latin typeface="+mn-lt"/>
                <a:ea typeface="+mn-ea"/>
                <a:cs typeface="+mn-cs"/>
              </a:rPr>
              <a:t>Dinul</a:t>
            </a:r>
            <a:r>
              <a:rPr lang="en-AU" sz="1200" kern="1200" dirty="0">
                <a:solidFill>
                  <a:schemeClr val="tx1"/>
                </a:solidFill>
                <a:effectLst/>
                <a:latin typeface="+mn-lt"/>
                <a:ea typeface="+mn-ea"/>
                <a:cs typeface="+mn-cs"/>
              </a:rPr>
              <a:t>.</a:t>
            </a:r>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1</a:t>
            </a:fld>
            <a:endParaRPr lang="en-US"/>
          </a:p>
        </p:txBody>
      </p:sp>
    </p:spTree>
    <p:extLst>
      <p:ext uri="{BB962C8B-B14F-4D97-AF65-F5344CB8AC3E}">
        <p14:creationId xmlns:p14="http://schemas.microsoft.com/office/powerpoint/2010/main" val="22847737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For our overall sprint planning we used resources like Trello Boards and plan to use GitHub in near future for some of our extended activities of the project. </a:t>
            </a:r>
            <a:r>
              <a:rPr lang="en-AU" sz="1200" kern="1200" dirty="0" err="1">
                <a:solidFill>
                  <a:schemeClr val="tx1"/>
                </a:solidFill>
                <a:effectLst/>
                <a:latin typeface="+mn-lt"/>
                <a:ea typeface="+mn-ea"/>
                <a:cs typeface="+mn-cs"/>
              </a:rPr>
              <a:t>Github</a:t>
            </a:r>
            <a:r>
              <a:rPr lang="en-AU" sz="1200" kern="1200" dirty="0">
                <a:solidFill>
                  <a:schemeClr val="tx1"/>
                </a:solidFill>
                <a:effectLst/>
                <a:latin typeface="+mn-lt"/>
                <a:ea typeface="+mn-ea"/>
                <a:cs typeface="+mn-cs"/>
              </a:rPr>
              <a:t> (or just Git as the service is called) is a version control platform that allows for efficient maintenance of code and allows for reflection through iterations if an issue arises. For the content and research work we used different websites like Atlassian.com and many more. YouTube videos and tutorials also played an instrumental role in developing our Trello board.</a:t>
            </a:r>
          </a:p>
          <a:p>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10</a:t>
            </a:fld>
            <a:endParaRPr lang="en-US"/>
          </a:p>
        </p:txBody>
      </p:sp>
    </p:spTree>
    <p:extLst>
      <p:ext uri="{BB962C8B-B14F-4D97-AF65-F5344CB8AC3E}">
        <p14:creationId xmlns:p14="http://schemas.microsoft.com/office/powerpoint/2010/main" val="5595689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User stories are the primary artefact in Agile project management to capture user requirements. User stories provide a way to describe features of the system to be built from a user's (and customer's) point of view. A key component of the agile environment is putting people first, and user-stories put actual end-users at the center of the conversation. Stories use non-technical language to provide context for the development team and their efforts. After reading a user story, the team knows why they are building what they're building and what value it creates.  They help provide a user-focused framework for daily work — which drives collaboration, creativity, and a better product overall. In order to avoid confusion and allow for some resemblance of aesthetics we implemented a simple labelling system for both user stories and tasks. Green would be customer, Yellow would be manufacturer, Orange would be all users, and Red would be miscellaneous but crucial.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11</a:t>
            </a:fld>
            <a:endParaRPr lang="en-US"/>
          </a:p>
        </p:txBody>
      </p:sp>
    </p:spTree>
    <p:extLst>
      <p:ext uri="{BB962C8B-B14F-4D97-AF65-F5344CB8AC3E}">
        <p14:creationId xmlns:p14="http://schemas.microsoft.com/office/powerpoint/2010/main" val="16181826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After building the user stories, then comes the second most important component of the agile environment i.e. TASKS  and FEATURES.  we derived features that needed to be developed, and successively defined tasks that need to be done to develop those features.  As a part of our sprint planning we listed all the tasks, created user stories and its features. One of the useful Trello functions was the implementation of checklists. We used checklists both for helping to create sub-features as well as helping to link the sub-features to the user story points later on. </a:t>
            </a:r>
          </a:p>
          <a:p>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12</a:t>
            </a:fld>
            <a:endParaRPr lang="en-US"/>
          </a:p>
        </p:txBody>
      </p:sp>
    </p:spTree>
    <p:extLst>
      <p:ext uri="{BB962C8B-B14F-4D97-AF65-F5344CB8AC3E}">
        <p14:creationId xmlns:p14="http://schemas.microsoft.com/office/powerpoint/2010/main" val="15688117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Story points were a great way to tie everything together and allowed our team members to see exactly what was important for which sprint and what features their tasks were contributing to directly. It helps to organise and keep track of tasks in an easier way, and the story points were what was used in our sprints. So for this example you can see that Rachel (a customer) would like for her login details to be secure as well as password recovery to be secure as well. So We included first the feature that relates to it, and then all of the sub-features that relate to the user story as well. Some user stories share some of the same features, but we tried to get the stories as diverse as possible.</a:t>
            </a:r>
          </a:p>
        </p:txBody>
      </p:sp>
      <p:sp>
        <p:nvSpPr>
          <p:cNvPr id="4" name="Slide Number Placeholder 3"/>
          <p:cNvSpPr>
            <a:spLocks noGrp="1"/>
          </p:cNvSpPr>
          <p:nvPr>
            <p:ph type="sldNum" sz="quarter" idx="5"/>
          </p:nvPr>
        </p:nvSpPr>
        <p:spPr/>
        <p:txBody>
          <a:bodyPr/>
          <a:lstStyle/>
          <a:p>
            <a:fld id="{3D5EBE48-C622-4A9B-B48E-E58153D5A9CB}" type="slidenum">
              <a:rPr lang="en-US" smtClean="0"/>
              <a:t>13</a:t>
            </a:fld>
            <a:endParaRPr lang="en-US"/>
          </a:p>
        </p:txBody>
      </p:sp>
    </p:spTree>
    <p:extLst>
      <p:ext uri="{BB962C8B-B14F-4D97-AF65-F5344CB8AC3E}">
        <p14:creationId xmlns:p14="http://schemas.microsoft.com/office/powerpoint/2010/main" val="17444260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Some of the tasks we have included are like registration portal, notification, customer database, vehicle database, and many more. On our Trello board we have also broken down the whole situation into 2 sprints and divided the work for our team to operate efficiently. We trusted each team member to do their part and in our sprint we ticked off each feature as it was implemented. Not shown here is our technology stack which was conceptualised in sprint 1.</a:t>
            </a:r>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14</a:t>
            </a:fld>
            <a:endParaRPr lang="en-US"/>
          </a:p>
        </p:txBody>
      </p:sp>
    </p:spTree>
    <p:extLst>
      <p:ext uri="{BB962C8B-B14F-4D97-AF65-F5344CB8AC3E}">
        <p14:creationId xmlns:p14="http://schemas.microsoft.com/office/powerpoint/2010/main" val="16094768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Working with the team on a project like this was a great experience for everybody, but as a team we did struggle and had issues during our operation. Firstly due to COVID-19 it was difficult for us to adapt to this system of online learning and doing a group assignment made it even worse. Although MS teams is an effective communication tool it is difficult to communicate with everyone at the same time due to widespread differences in everyone’s daily availability. Moreover working in a scrum environment as compared to traditional methods was a bit challenging for our group as well. </a:t>
            </a:r>
          </a:p>
          <a:p>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15</a:t>
            </a:fld>
            <a:endParaRPr lang="en-US"/>
          </a:p>
        </p:txBody>
      </p:sp>
    </p:spTree>
    <p:extLst>
      <p:ext uri="{BB962C8B-B14F-4D97-AF65-F5344CB8AC3E}">
        <p14:creationId xmlns:p14="http://schemas.microsoft.com/office/powerpoint/2010/main" val="5483007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Going into sprint 2 with an idea of what we had the most trouble with will ultimately help in our planning and execution of the sprint. Firstly, while most of sprint 1 revolved around the idea of basic design and functionality on the website, sprint 2 will be focused more on the finer details, security, and UI of the site. As a result of this, we will need to set up a </a:t>
            </a:r>
            <a:r>
              <a:rPr lang="en-AU" sz="1200" kern="1200" dirty="0" err="1">
                <a:solidFill>
                  <a:schemeClr val="tx1"/>
                </a:solidFill>
                <a:effectLst/>
                <a:latin typeface="+mn-lt"/>
                <a:ea typeface="+mn-ea"/>
                <a:cs typeface="+mn-cs"/>
              </a:rPr>
              <a:t>Github</a:t>
            </a:r>
            <a:r>
              <a:rPr lang="en-AU" sz="1200" kern="1200" dirty="0">
                <a:solidFill>
                  <a:schemeClr val="tx1"/>
                </a:solidFill>
                <a:effectLst/>
                <a:latin typeface="+mn-lt"/>
                <a:ea typeface="+mn-ea"/>
                <a:cs typeface="+mn-cs"/>
              </a:rPr>
              <a:t> for the sprint as we get into more complicated iterations and versions of the codebase. In a team sense, we will need to be more responsible for our parts so that projects can be completed on time.</a:t>
            </a:r>
          </a:p>
          <a:p>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16</a:t>
            </a:fld>
            <a:endParaRPr lang="en-US"/>
          </a:p>
        </p:txBody>
      </p:sp>
    </p:spTree>
    <p:extLst>
      <p:ext uri="{BB962C8B-B14F-4D97-AF65-F5344CB8AC3E}">
        <p14:creationId xmlns:p14="http://schemas.microsoft.com/office/powerpoint/2010/main" val="16631124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dirty="0"/>
              <a:t>These are the grades we are all wishing to achieve. </a:t>
            </a:r>
            <a:r>
              <a:rPr lang="en-AU" sz="1200" kern="1200" dirty="0">
                <a:solidFill>
                  <a:schemeClr val="tx1"/>
                </a:solidFill>
                <a:effectLst/>
                <a:latin typeface="+mn-lt"/>
                <a:ea typeface="+mn-ea"/>
                <a:cs typeface="+mn-cs"/>
              </a:rPr>
              <a:t>Firstly, we were allotted in groups and were assigned the project by our tutor and to kick start things we created a chat group in MS Teams, and we all introduced ourselves to each other. We understood what the project was all about and tried to break it into smaller parts. as this project is based on agile scrum methodologies which comprise of sprints our primary objective was to breakdown our project into 2 sprints. </a:t>
            </a:r>
          </a:p>
          <a:p>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2</a:t>
            </a:fld>
            <a:endParaRPr lang="en-US"/>
          </a:p>
        </p:txBody>
      </p:sp>
    </p:spTree>
    <p:extLst>
      <p:ext uri="{BB962C8B-B14F-4D97-AF65-F5344CB8AC3E}">
        <p14:creationId xmlns:p14="http://schemas.microsoft.com/office/powerpoint/2010/main" val="1978392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We were assigned Project A which was about CHECKYOURCAR a start-up company providing a website where car owners can seek info about their cars and check for any potential recalls and safety hazards. The website was to have at minimum, three main functionalities: A form that allows users to select the make and model of the vehicles. A secure registration portal and customer database. And an automatic notification system. There were a few things that sprang to mind when we first started thinking of ideas for these functionalities. Like for instance, having both an automatic data scraper and an option for manufacturers to manually input known defects and recalls. Or allowing for secure registration and password recovery, so using something like 2 factor authentication.</a:t>
            </a:r>
          </a:p>
          <a:p>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3</a:t>
            </a:fld>
            <a:endParaRPr lang="en-US"/>
          </a:p>
        </p:txBody>
      </p:sp>
    </p:spTree>
    <p:extLst>
      <p:ext uri="{BB962C8B-B14F-4D97-AF65-F5344CB8AC3E}">
        <p14:creationId xmlns:p14="http://schemas.microsoft.com/office/powerpoint/2010/main" val="2238490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As the word suggests, Agile scrum methodology is a project management system that relies on incremental development. Each iteration in our case consists of 2 2-week sprints, where each sprint's goal is to build the most important features first and come out with a potentially deliverable product. More features are built into the product in subsequent sprints and are adjusted based on stakeholder and customer feedback between sprints.</a:t>
            </a:r>
          </a:p>
          <a:p>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4</a:t>
            </a:fld>
            <a:endParaRPr lang="en-US"/>
          </a:p>
        </p:txBody>
      </p:sp>
    </p:spTree>
    <p:extLst>
      <p:ext uri="{BB962C8B-B14F-4D97-AF65-F5344CB8AC3E}">
        <p14:creationId xmlns:p14="http://schemas.microsoft.com/office/powerpoint/2010/main" val="24507548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The best part about Agile Scrum methodology is that where other project management methods emphasize building an entire product in one iteration from start to finish, the agile scrum methodology focuses on delivering several iterations of a product to provide stakeholders with the highest business value in the least amount of time. Other benefits include the allowance of products to be built faster, since each set of goals must be completed within each sprint's time frame. It also requires frequent planning and goal setting, which helps the scrum team focus on the current sprint's objectives and increase productivity.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200" kern="1200" dirty="0">
              <a:solidFill>
                <a:schemeClr val="tx1"/>
              </a:solidFill>
              <a:effectLst/>
              <a:latin typeface="+mn-lt"/>
              <a:ea typeface="+mn-ea"/>
              <a:cs typeface="+mn-cs"/>
            </a:endParaRPr>
          </a:p>
          <a:p>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5</a:t>
            </a:fld>
            <a:endParaRPr lang="en-US"/>
          </a:p>
        </p:txBody>
      </p:sp>
    </p:spTree>
    <p:extLst>
      <p:ext uri="{BB962C8B-B14F-4D97-AF65-F5344CB8AC3E}">
        <p14:creationId xmlns:p14="http://schemas.microsoft.com/office/powerpoint/2010/main" val="23004039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life cycle of an Agile Scrum event starts with sprint planning. It is where most of the legwork happens, allowing for foundations to be laid for how the next 2 weeks are going to go. The sprint encompasses the two weeks that we have to get all of our prescribed work done. The daily stand up is a meeting where everyone contributes to what they have completed, what they aim to focus on next, and the issues they have faced. The daily stand up is one of the most important part of the sprint, because it allows members to keep others up to date on their workings day-to-day rather than once every few days. While the sprint review and retrospective focus on how that sprint went and what issues could be fixed or optimised for the next sprint.</a:t>
            </a:r>
          </a:p>
        </p:txBody>
      </p:sp>
      <p:sp>
        <p:nvSpPr>
          <p:cNvPr id="4" name="Slide Number Placeholder 3"/>
          <p:cNvSpPr>
            <a:spLocks noGrp="1"/>
          </p:cNvSpPr>
          <p:nvPr>
            <p:ph type="sldNum" sz="quarter" idx="5"/>
          </p:nvPr>
        </p:nvSpPr>
        <p:spPr/>
        <p:txBody>
          <a:bodyPr/>
          <a:lstStyle/>
          <a:p>
            <a:fld id="{3D5EBE48-C622-4A9B-B48E-E58153D5A9CB}" type="slidenum">
              <a:rPr lang="en-US" smtClean="0"/>
              <a:t>6</a:t>
            </a:fld>
            <a:endParaRPr lang="en-US"/>
          </a:p>
        </p:txBody>
      </p:sp>
    </p:spTree>
    <p:extLst>
      <p:ext uri="{BB962C8B-B14F-4D97-AF65-F5344CB8AC3E}">
        <p14:creationId xmlns:p14="http://schemas.microsoft.com/office/powerpoint/2010/main" val="26385037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So after building the team and understanding the project, it was now time to create a communication platform to assign tasks and exchange work and ideas. For this, we developed a Trello board . Trello is an effective tool massively used to manage tasks and team member task allocation that could be based on Agile environment.  We set up our Trello boards and now it was time to fill it with content and assign the tasks. None of us had used Trello before so it took a little getting used to, but before long we were making it work very well. </a:t>
            </a:r>
          </a:p>
          <a:p>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7</a:t>
            </a:fld>
            <a:endParaRPr lang="en-US"/>
          </a:p>
        </p:txBody>
      </p:sp>
    </p:spTree>
    <p:extLst>
      <p:ext uri="{BB962C8B-B14F-4D97-AF65-F5344CB8AC3E}">
        <p14:creationId xmlns:p14="http://schemas.microsoft.com/office/powerpoint/2010/main" val="2462573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From the project description, we extracted the tasks that have to be done to complete this project. Then as a group on MS teams chats, we  discussed what the project description specifies, and built user stories. We decided that in order to create something that was both secure and functional, we would require a platform that has much more than just 3 main functionalities. So we decided on 10 main functionalities or pages and then created over 50 different sub-features from that. Before we could split the tasks into sprints we had to first comes up with the user stories and features. Figuring out what tasks to split into each sprint was an initial challenge but once we decided on leaving security, UX and UI for later, we decided on creating the barebones functionality first.</a:t>
            </a:r>
          </a:p>
          <a:p>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8</a:t>
            </a:fld>
            <a:endParaRPr lang="en-US"/>
          </a:p>
        </p:txBody>
      </p:sp>
    </p:spTree>
    <p:extLst>
      <p:ext uri="{BB962C8B-B14F-4D97-AF65-F5344CB8AC3E}">
        <p14:creationId xmlns:p14="http://schemas.microsoft.com/office/powerpoint/2010/main" val="5009221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Before we could assign tasks to each team member we did group calls on MS teams to discuss what each member is comfortable and capable of. For instance Tushar has upper hand in web programming skills so we decided to give him BACK END. then Rina possesses exemplary knowledge of designing and editing tools like HTML, java, CSS so she was adequately prepared to handle FRONT END. Harshit has excellent communication skills and user Experience so he was assigned COMMUNICATION and BACK END. I am very well equipped with cybersecurity concepts and defences as well as knowledgeable in database systems and concepts, so I decided to take the SECURITY and DATABASES role.</a:t>
            </a:r>
          </a:p>
          <a:p>
            <a:endParaRPr lang="en-AU" dirty="0"/>
          </a:p>
        </p:txBody>
      </p:sp>
      <p:sp>
        <p:nvSpPr>
          <p:cNvPr id="4" name="Slide Number Placeholder 3"/>
          <p:cNvSpPr>
            <a:spLocks noGrp="1"/>
          </p:cNvSpPr>
          <p:nvPr>
            <p:ph type="sldNum" sz="quarter" idx="5"/>
          </p:nvPr>
        </p:nvSpPr>
        <p:spPr/>
        <p:txBody>
          <a:bodyPr/>
          <a:lstStyle/>
          <a:p>
            <a:fld id="{3D5EBE48-C622-4A9B-B48E-E58153D5A9CB}" type="slidenum">
              <a:rPr lang="en-US" smtClean="0"/>
              <a:t>9</a:t>
            </a:fld>
            <a:endParaRPr lang="en-US"/>
          </a:p>
        </p:txBody>
      </p:sp>
    </p:spTree>
    <p:extLst>
      <p:ext uri="{BB962C8B-B14F-4D97-AF65-F5344CB8AC3E}">
        <p14:creationId xmlns:p14="http://schemas.microsoft.com/office/powerpoint/2010/main" val="1316720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F2078-3700-4022-86D6-9814DEBE0B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69F5F358-11BF-42E8-901E-05572F80B0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E1761C0A-C902-4AB0-8E39-8E3BDCFE9A18}"/>
              </a:ext>
            </a:extLst>
          </p:cNvPr>
          <p:cNvSpPr>
            <a:spLocks noGrp="1"/>
          </p:cNvSpPr>
          <p:nvPr>
            <p:ph type="dt" sz="half" idx="10"/>
          </p:nvPr>
        </p:nvSpPr>
        <p:spPr/>
        <p:txBody>
          <a:bodyPr/>
          <a:lstStyle/>
          <a:p>
            <a:fld id="{50137792-08CB-4973-A437-D4199E2301A9}" type="datetimeFigureOut">
              <a:rPr lang="en-AU" smtClean="0"/>
              <a:t>8/05/2020</a:t>
            </a:fld>
            <a:endParaRPr lang="en-AU"/>
          </a:p>
        </p:txBody>
      </p:sp>
      <p:sp>
        <p:nvSpPr>
          <p:cNvPr id="5" name="Footer Placeholder 4">
            <a:extLst>
              <a:ext uri="{FF2B5EF4-FFF2-40B4-BE49-F238E27FC236}">
                <a16:creationId xmlns:a16="http://schemas.microsoft.com/office/drawing/2014/main" id="{27F52F69-3430-494A-9372-A2FDF5D237C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7200A7A-0F6D-43B1-B913-C6FE666B432B}"/>
              </a:ext>
            </a:extLst>
          </p:cNvPr>
          <p:cNvSpPr>
            <a:spLocks noGrp="1"/>
          </p:cNvSpPr>
          <p:nvPr>
            <p:ph type="sldNum" sz="quarter" idx="12"/>
          </p:nvPr>
        </p:nvSpPr>
        <p:spPr/>
        <p:txBody>
          <a:bodyPr/>
          <a:lstStyle/>
          <a:p>
            <a:fld id="{B6E3AF1E-C9FC-4CF5-8B09-B90B28F99233}" type="slidenum">
              <a:rPr lang="en-AU" smtClean="0"/>
              <a:t>‹#›</a:t>
            </a:fld>
            <a:endParaRPr lang="en-AU"/>
          </a:p>
        </p:txBody>
      </p:sp>
    </p:spTree>
    <p:extLst>
      <p:ext uri="{BB962C8B-B14F-4D97-AF65-F5344CB8AC3E}">
        <p14:creationId xmlns:p14="http://schemas.microsoft.com/office/powerpoint/2010/main" val="26692166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06EFD-59BD-4A5D-8E69-D2F872B7F906}"/>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18207D8F-C728-425B-BB83-15434EFA03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BA704355-DDF9-4E17-828C-C0AB7C1DC520}"/>
              </a:ext>
            </a:extLst>
          </p:cNvPr>
          <p:cNvSpPr>
            <a:spLocks noGrp="1"/>
          </p:cNvSpPr>
          <p:nvPr>
            <p:ph type="dt" sz="half" idx="10"/>
          </p:nvPr>
        </p:nvSpPr>
        <p:spPr/>
        <p:txBody>
          <a:bodyPr/>
          <a:lstStyle/>
          <a:p>
            <a:fld id="{50137792-08CB-4973-A437-D4199E2301A9}" type="datetimeFigureOut">
              <a:rPr lang="en-AU" smtClean="0"/>
              <a:t>8/05/2020</a:t>
            </a:fld>
            <a:endParaRPr lang="en-AU"/>
          </a:p>
        </p:txBody>
      </p:sp>
      <p:sp>
        <p:nvSpPr>
          <p:cNvPr id="5" name="Footer Placeholder 4">
            <a:extLst>
              <a:ext uri="{FF2B5EF4-FFF2-40B4-BE49-F238E27FC236}">
                <a16:creationId xmlns:a16="http://schemas.microsoft.com/office/drawing/2014/main" id="{BAC00755-61A5-48FC-8557-710F189AC8F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D17E500-0C59-4B2D-9349-D01D60E6E4C3}"/>
              </a:ext>
            </a:extLst>
          </p:cNvPr>
          <p:cNvSpPr>
            <a:spLocks noGrp="1"/>
          </p:cNvSpPr>
          <p:nvPr>
            <p:ph type="sldNum" sz="quarter" idx="12"/>
          </p:nvPr>
        </p:nvSpPr>
        <p:spPr/>
        <p:txBody>
          <a:bodyPr/>
          <a:lstStyle/>
          <a:p>
            <a:fld id="{B6E3AF1E-C9FC-4CF5-8B09-B90B28F99233}" type="slidenum">
              <a:rPr lang="en-AU" smtClean="0"/>
              <a:t>‹#›</a:t>
            </a:fld>
            <a:endParaRPr lang="en-AU"/>
          </a:p>
        </p:txBody>
      </p:sp>
    </p:spTree>
    <p:extLst>
      <p:ext uri="{BB962C8B-B14F-4D97-AF65-F5344CB8AC3E}">
        <p14:creationId xmlns:p14="http://schemas.microsoft.com/office/powerpoint/2010/main" val="20278085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7497D8-835A-4BC9-B7A7-A5975D5BB92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B34479C5-3E3A-46D7-8455-721C4EC44E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E4C39A0-3215-43B1-959C-03D964E277A9}"/>
              </a:ext>
            </a:extLst>
          </p:cNvPr>
          <p:cNvSpPr>
            <a:spLocks noGrp="1"/>
          </p:cNvSpPr>
          <p:nvPr>
            <p:ph type="dt" sz="half" idx="10"/>
          </p:nvPr>
        </p:nvSpPr>
        <p:spPr/>
        <p:txBody>
          <a:bodyPr/>
          <a:lstStyle/>
          <a:p>
            <a:fld id="{50137792-08CB-4973-A437-D4199E2301A9}" type="datetimeFigureOut">
              <a:rPr lang="en-AU" smtClean="0"/>
              <a:t>8/05/2020</a:t>
            </a:fld>
            <a:endParaRPr lang="en-AU"/>
          </a:p>
        </p:txBody>
      </p:sp>
      <p:sp>
        <p:nvSpPr>
          <p:cNvPr id="5" name="Footer Placeholder 4">
            <a:extLst>
              <a:ext uri="{FF2B5EF4-FFF2-40B4-BE49-F238E27FC236}">
                <a16:creationId xmlns:a16="http://schemas.microsoft.com/office/drawing/2014/main" id="{F5FDB37C-301A-43B8-A4D2-3E88B93556C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6CF9F0D-2E25-4289-9862-ACA99BFDD5B7}"/>
              </a:ext>
            </a:extLst>
          </p:cNvPr>
          <p:cNvSpPr>
            <a:spLocks noGrp="1"/>
          </p:cNvSpPr>
          <p:nvPr>
            <p:ph type="sldNum" sz="quarter" idx="12"/>
          </p:nvPr>
        </p:nvSpPr>
        <p:spPr/>
        <p:txBody>
          <a:bodyPr/>
          <a:lstStyle/>
          <a:p>
            <a:fld id="{B6E3AF1E-C9FC-4CF5-8B09-B90B28F99233}" type="slidenum">
              <a:rPr lang="en-AU" smtClean="0"/>
              <a:t>‹#›</a:t>
            </a:fld>
            <a:endParaRPr lang="en-AU"/>
          </a:p>
        </p:txBody>
      </p:sp>
    </p:spTree>
    <p:extLst>
      <p:ext uri="{BB962C8B-B14F-4D97-AF65-F5344CB8AC3E}">
        <p14:creationId xmlns:p14="http://schemas.microsoft.com/office/powerpoint/2010/main" val="206174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6515D-F266-4042-9EB1-748B15DB154B}"/>
              </a:ext>
            </a:extLst>
          </p:cNvPr>
          <p:cNvSpPr>
            <a:spLocks noGrp="1"/>
          </p:cNvSpPr>
          <p:nvPr>
            <p:ph type="title"/>
          </p:nvPr>
        </p:nvSpPr>
        <p:spPr/>
        <p:txBody>
          <a:bodyPr>
            <a:noAutofit/>
          </a:bodyPr>
          <a:lstStyle>
            <a:lvl1pPr>
              <a:defRPr sz="7200" u="sng">
                <a:solidFill>
                  <a:srgbClr val="FFFF00"/>
                </a:solidFill>
                <a:latin typeface="Raleway Light" panose="020B0403030101060003" pitchFamily="34" charset="0"/>
              </a:defRPr>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416BBEE3-94AE-4EA6-A958-2F66A15CCBFD}"/>
              </a:ext>
            </a:extLst>
          </p:cNvPr>
          <p:cNvSpPr>
            <a:spLocks noGrp="1"/>
          </p:cNvSpPr>
          <p:nvPr>
            <p:ph idx="1"/>
          </p:nvPr>
        </p:nvSpPr>
        <p:spPr/>
        <p:txBody>
          <a:bodyPr>
            <a:normAutofit/>
          </a:bodyPr>
          <a:lstStyle>
            <a:lvl1pPr>
              <a:defRPr sz="3600">
                <a:solidFill>
                  <a:schemeClr val="bg1"/>
                </a:solidFill>
                <a:latin typeface="Roboto Light" panose="02000000000000000000" pitchFamily="2" charset="0"/>
                <a:ea typeface="Roboto Light" panose="02000000000000000000" pitchFamily="2" charset="0"/>
              </a:defRPr>
            </a:lvl1pPr>
            <a:lvl2pPr>
              <a:defRPr sz="3200">
                <a:solidFill>
                  <a:schemeClr val="bg1"/>
                </a:solidFill>
                <a:latin typeface="Roboto Light" panose="02000000000000000000" pitchFamily="2" charset="0"/>
                <a:ea typeface="Roboto Light" panose="02000000000000000000" pitchFamily="2" charset="0"/>
              </a:defRPr>
            </a:lvl2pPr>
            <a:lvl3pPr>
              <a:defRPr sz="2800">
                <a:solidFill>
                  <a:schemeClr val="bg1"/>
                </a:solidFill>
                <a:latin typeface="Roboto Light" panose="02000000000000000000" pitchFamily="2" charset="0"/>
                <a:ea typeface="Roboto Light" panose="02000000000000000000" pitchFamily="2" charset="0"/>
              </a:defRPr>
            </a:lvl3pPr>
            <a:lvl4pPr>
              <a:defRPr sz="2400">
                <a:solidFill>
                  <a:schemeClr val="bg1"/>
                </a:solidFill>
                <a:latin typeface="Roboto Light" panose="02000000000000000000" pitchFamily="2" charset="0"/>
                <a:ea typeface="Roboto Light" panose="02000000000000000000" pitchFamily="2" charset="0"/>
              </a:defRPr>
            </a:lvl4pPr>
            <a:lvl5pPr>
              <a:defRPr sz="2400">
                <a:solidFill>
                  <a:schemeClr val="bg1"/>
                </a:solidFill>
                <a:latin typeface="Roboto Light" panose="02000000000000000000" pitchFamily="2" charset="0"/>
                <a:ea typeface="Roboto Light"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64E907F-6535-423B-8891-D3167DE53B73}"/>
              </a:ext>
            </a:extLst>
          </p:cNvPr>
          <p:cNvSpPr>
            <a:spLocks noGrp="1"/>
          </p:cNvSpPr>
          <p:nvPr>
            <p:ph type="dt" sz="half" idx="10"/>
          </p:nvPr>
        </p:nvSpPr>
        <p:spPr/>
        <p:txBody>
          <a:bodyPr/>
          <a:lstStyle/>
          <a:p>
            <a:fld id="{50137792-08CB-4973-A437-D4199E2301A9}" type="datetimeFigureOut">
              <a:rPr lang="en-AU" smtClean="0"/>
              <a:t>8/05/2020</a:t>
            </a:fld>
            <a:endParaRPr lang="en-AU"/>
          </a:p>
        </p:txBody>
      </p:sp>
      <p:sp>
        <p:nvSpPr>
          <p:cNvPr id="5" name="Footer Placeholder 4">
            <a:extLst>
              <a:ext uri="{FF2B5EF4-FFF2-40B4-BE49-F238E27FC236}">
                <a16:creationId xmlns:a16="http://schemas.microsoft.com/office/drawing/2014/main" id="{9F76F229-9EB0-49A9-BF16-E1775FB8F51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B89E046-5287-49F5-9A5D-29FC8CD163D3}"/>
              </a:ext>
            </a:extLst>
          </p:cNvPr>
          <p:cNvSpPr>
            <a:spLocks noGrp="1"/>
          </p:cNvSpPr>
          <p:nvPr>
            <p:ph type="sldNum" sz="quarter" idx="12"/>
          </p:nvPr>
        </p:nvSpPr>
        <p:spPr/>
        <p:txBody>
          <a:bodyPr/>
          <a:lstStyle/>
          <a:p>
            <a:fld id="{B6E3AF1E-C9FC-4CF5-8B09-B90B28F99233}" type="slidenum">
              <a:rPr lang="en-AU" smtClean="0"/>
              <a:t>‹#›</a:t>
            </a:fld>
            <a:endParaRPr lang="en-AU"/>
          </a:p>
        </p:txBody>
      </p:sp>
    </p:spTree>
    <p:extLst>
      <p:ext uri="{BB962C8B-B14F-4D97-AF65-F5344CB8AC3E}">
        <p14:creationId xmlns:p14="http://schemas.microsoft.com/office/powerpoint/2010/main" val="2918849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E4575-C626-41C3-A07B-6D49252D17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4A5978D3-F1AF-4257-94CC-88AB9F1E4D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4F3197-B087-4E37-A4D8-E8CDB329A7B4}"/>
              </a:ext>
            </a:extLst>
          </p:cNvPr>
          <p:cNvSpPr>
            <a:spLocks noGrp="1"/>
          </p:cNvSpPr>
          <p:nvPr>
            <p:ph type="dt" sz="half" idx="10"/>
          </p:nvPr>
        </p:nvSpPr>
        <p:spPr/>
        <p:txBody>
          <a:bodyPr/>
          <a:lstStyle/>
          <a:p>
            <a:fld id="{50137792-08CB-4973-A437-D4199E2301A9}" type="datetimeFigureOut">
              <a:rPr lang="en-AU" smtClean="0"/>
              <a:t>8/05/2020</a:t>
            </a:fld>
            <a:endParaRPr lang="en-AU"/>
          </a:p>
        </p:txBody>
      </p:sp>
      <p:sp>
        <p:nvSpPr>
          <p:cNvPr id="5" name="Footer Placeholder 4">
            <a:extLst>
              <a:ext uri="{FF2B5EF4-FFF2-40B4-BE49-F238E27FC236}">
                <a16:creationId xmlns:a16="http://schemas.microsoft.com/office/drawing/2014/main" id="{E0E3F63F-0E01-425E-B972-894E9AB69DD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BD11E61-7F0E-4A26-BD98-0D685485B971}"/>
              </a:ext>
            </a:extLst>
          </p:cNvPr>
          <p:cNvSpPr>
            <a:spLocks noGrp="1"/>
          </p:cNvSpPr>
          <p:nvPr>
            <p:ph type="sldNum" sz="quarter" idx="12"/>
          </p:nvPr>
        </p:nvSpPr>
        <p:spPr/>
        <p:txBody>
          <a:bodyPr/>
          <a:lstStyle/>
          <a:p>
            <a:fld id="{B6E3AF1E-C9FC-4CF5-8B09-B90B28F99233}" type="slidenum">
              <a:rPr lang="en-AU" smtClean="0"/>
              <a:t>‹#›</a:t>
            </a:fld>
            <a:endParaRPr lang="en-AU"/>
          </a:p>
        </p:txBody>
      </p:sp>
    </p:spTree>
    <p:extLst>
      <p:ext uri="{BB962C8B-B14F-4D97-AF65-F5344CB8AC3E}">
        <p14:creationId xmlns:p14="http://schemas.microsoft.com/office/powerpoint/2010/main" val="14042621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03EFE-C9DD-49D7-B483-957048E427B5}"/>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DB42A3F9-895A-4550-BF95-AB8F9D0C42D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F186FFFA-71DC-4D72-9022-F7DA1E8473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F92C6D62-FFCA-4E2F-A20E-684410AC7FB8}"/>
              </a:ext>
            </a:extLst>
          </p:cNvPr>
          <p:cNvSpPr>
            <a:spLocks noGrp="1"/>
          </p:cNvSpPr>
          <p:nvPr>
            <p:ph type="dt" sz="half" idx="10"/>
          </p:nvPr>
        </p:nvSpPr>
        <p:spPr/>
        <p:txBody>
          <a:bodyPr/>
          <a:lstStyle/>
          <a:p>
            <a:fld id="{50137792-08CB-4973-A437-D4199E2301A9}" type="datetimeFigureOut">
              <a:rPr lang="en-AU" smtClean="0"/>
              <a:t>8/05/2020</a:t>
            </a:fld>
            <a:endParaRPr lang="en-AU"/>
          </a:p>
        </p:txBody>
      </p:sp>
      <p:sp>
        <p:nvSpPr>
          <p:cNvPr id="6" name="Footer Placeholder 5">
            <a:extLst>
              <a:ext uri="{FF2B5EF4-FFF2-40B4-BE49-F238E27FC236}">
                <a16:creationId xmlns:a16="http://schemas.microsoft.com/office/drawing/2014/main" id="{D1BBD77F-D036-48A6-906F-0D3A1D7337E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1F405EB-13FA-49A4-9B3C-C380D21DCD74}"/>
              </a:ext>
            </a:extLst>
          </p:cNvPr>
          <p:cNvSpPr>
            <a:spLocks noGrp="1"/>
          </p:cNvSpPr>
          <p:nvPr>
            <p:ph type="sldNum" sz="quarter" idx="12"/>
          </p:nvPr>
        </p:nvSpPr>
        <p:spPr/>
        <p:txBody>
          <a:bodyPr/>
          <a:lstStyle/>
          <a:p>
            <a:fld id="{B6E3AF1E-C9FC-4CF5-8B09-B90B28F99233}" type="slidenum">
              <a:rPr lang="en-AU" smtClean="0"/>
              <a:t>‹#›</a:t>
            </a:fld>
            <a:endParaRPr lang="en-AU"/>
          </a:p>
        </p:txBody>
      </p:sp>
    </p:spTree>
    <p:extLst>
      <p:ext uri="{BB962C8B-B14F-4D97-AF65-F5344CB8AC3E}">
        <p14:creationId xmlns:p14="http://schemas.microsoft.com/office/powerpoint/2010/main" val="1327544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1DC23-C525-4898-84EB-7FAEFED264B0}"/>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3D619486-F2AF-4604-9A54-7552522A19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FB7776E-D13E-46E1-A4D3-07E84EEBDA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60BD40C3-7BC0-471C-8D74-D8C31AB13A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F95BA77-CD9A-439B-87F9-06B07FB2E0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4D73E602-2ADD-4134-B6D6-CE87E0938D73}"/>
              </a:ext>
            </a:extLst>
          </p:cNvPr>
          <p:cNvSpPr>
            <a:spLocks noGrp="1"/>
          </p:cNvSpPr>
          <p:nvPr>
            <p:ph type="dt" sz="half" idx="10"/>
          </p:nvPr>
        </p:nvSpPr>
        <p:spPr/>
        <p:txBody>
          <a:bodyPr/>
          <a:lstStyle/>
          <a:p>
            <a:fld id="{50137792-08CB-4973-A437-D4199E2301A9}" type="datetimeFigureOut">
              <a:rPr lang="en-AU" smtClean="0"/>
              <a:t>8/05/2020</a:t>
            </a:fld>
            <a:endParaRPr lang="en-AU"/>
          </a:p>
        </p:txBody>
      </p:sp>
      <p:sp>
        <p:nvSpPr>
          <p:cNvPr id="8" name="Footer Placeholder 7">
            <a:extLst>
              <a:ext uri="{FF2B5EF4-FFF2-40B4-BE49-F238E27FC236}">
                <a16:creationId xmlns:a16="http://schemas.microsoft.com/office/drawing/2014/main" id="{26BE42AE-5602-4F0C-9288-463D0E4EFCB6}"/>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EB8B91E4-37D8-4614-B0D0-19664116151D}"/>
              </a:ext>
            </a:extLst>
          </p:cNvPr>
          <p:cNvSpPr>
            <a:spLocks noGrp="1"/>
          </p:cNvSpPr>
          <p:nvPr>
            <p:ph type="sldNum" sz="quarter" idx="12"/>
          </p:nvPr>
        </p:nvSpPr>
        <p:spPr/>
        <p:txBody>
          <a:bodyPr/>
          <a:lstStyle/>
          <a:p>
            <a:fld id="{B6E3AF1E-C9FC-4CF5-8B09-B90B28F99233}" type="slidenum">
              <a:rPr lang="en-AU" smtClean="0"/>
              <a:t>‹#›</a:t>
            </a:fld>
            <a:endParaRPr lang="en-AU"/>
          </a:p>
        </p:txBody>
      </p:sp>
    </p:spTree>
    <p:extLst>
      <p:ext uri="{BB962C8B-B14F-4D97-AF65-F5344CB8AC3E}">
        <p14:creationId xmlns:p14="http://schemas.microsoft.com/office/powerpoint/2010/main" val="1316090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8347C-E903-43AD-85DA-244D73A39477}"/>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9B6403CC-EC4D-4589-867C-5797ED5C2A90}"/>
              </a:ext>
            </a:extLst>
          </p:cNvPr>
          <p:cNvSpPr>
            <a:spLocks noGrp="1"/>
          </p:cNvSpPr>
          <p:nvPr>
            <p:ph type="dt" sz="half" idx="10"/>
          </p:nvPr>
        </p:nvSpPr>
        <p:spPr/>
        <p:txBody>
          <a:bodyPr/>
          <a:lstStyle/>
          <a:p>
            <a:fld id="{50137792-08CB-4973-A437-D4199E2301A9}" type="datetimeFigureOut">
              <a:rPr lang="en-AU" smtClean="0"/>
              <a:t>8/05/2020</a:t>
            </a:fld>
            <a:endParaRPr lang="en-AU"/>
          </a:p>
        </p:txBody>
      </p:sp>
      <p:sp>
        <p:nvSpPr>
          <p:cNvPr id="4" name="Footer Placeholder 3">
            <a:extLst>
              <a:ext uri="{FF2B5EF4-FFF2-40B4-BE49-F238E27FC236}">
                <a16:creationId xmlns:a16="http://schemas.microsoft.com/office/drawing/2014/main" id="{26526283-BE66-403C-B693-98709065EBEF}"/>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7868D04-62D5-4DDF-BCEC-1DCCBCB3B3D7}"/>
              </a:ext>
            </a:extLst>
          </p:cNvPr>
          <p:cNvSpPr>
            <a:spLocks noGrp="1"/>
          </p:cNvSpPr>
          <p:nvPr>
            <p:ph type="sldNum" sz="quarter" idx="12"/>
          </p:nvPr>
        </p:nvSpPr>
        <p:spPr/>
        <p:txBody>
          <a:bodyPr/>
          <a:lstStyle/>
          <a:p>
            <a:fld id="{B6E3AF1E-C9FC-4CF5-8B09-B90B28F99233}" type="slidenum">
              <a:rPr lang="en-AU" smtClean="0"/>
              <a:t>‹#›</a:t>
            </a:fld>
            <a:endParaRPr lang="en-AU"/>
          </a:p>
        </p:txBody>
      </p:sp>
    </p:spTree>
    <p:extLst>
      <p:ext uri="{BB962C8B-B14F-4D97-AF65-F5344CB8AC3E}">
        <p14:creationId xmlns:p14="http://schemas.microsoft.com/office/powerpoint/2010/main" val="131232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87B43E5-3023-4AF3-AFE9-28E0B4423BCD}"/>
              </a:ext>
            </a:extLst>
          </p:cNvPr>
          <p:cNvSpPr>
            <a:spLocks noGrp="1"/>
          </p:cNvSpPr>
          <p:nvPr>
            <p:ph type="dt" sz="half" idx="10"/>
          </p:nvPr>
        </p:nvSpPr>
        <p:spPr/>
        <p:txBody>
          <a:bodyPr/>
          <a:lstStyle/>
          <a:p>
            <a:fld id="{50137792-08CB-4973-A437-D4199E2301A9}" type="datetimeFigureOut">
              <a:rPr lang="en-AU" smtClean="0"/>
              <a:t>8/05/2020</a:t>
            </a:fld>
            <a:endParaRPr lang="en-AU"/>
          </a:p>
        </p:txBody>
      </p:sp>
      <p:sp>
        <p:nvSpPr>
          <p:cNvPr id="3" name="Footer Placeholder 2">
            <a:extLst>
              <a:ext uri="{FF2B5EF4-FFF2-40B4-BE49-F238E27FC236}">
                <a16:creationId xmlns:a16="http://schemas.microsoft.com/office/drawing/2014/main" id="{B0CE1EA7-5DB8-4C4C-AF5B-EB0E62009F6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57533A93-A28C-41D3-A45D-87187A60E534}"/>
              </a:ext>
            </a:extLst>
          </p:cNvPr>
          <p:cNvSpPr>
            <a:spLocks noGrp="1"/>
          </p:cNvSpPr>
          <p:nvPr>
            <p:ph type="sldNum" sz="quarter" idx="12"/>
          </p:nvPr>
        </p:nvSpPr>
        <p:spPr/>
        <p:txBody>
          <a:bodyPr/>
          <a:lstStyle/>
          <a:p>
            <a:fld id="{B6E3AF1E-C9FC-4CF5-8B09-B90B28F99233}" type="slidenum">
              <a:rPr lang="en-AU" smtClean="0"/>
              <a:t>‹#›</a:t>
            </a:fld>
            <a:endParaRPr lang="en-AU"/>
          </a:p>
        </p:txBody>
      </p:sp>
    </p:spTree>
    <p:extLst>
      <p:ext uri="{BB962C8B-B14F-4D97-AF65-F5344CB8AC3E}">
        <p14:creationId xmlns:p14="http://schemas.microsoft.com/office/powerpoint/2010/main" val="2951918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0DF18-0A44-4C39-96AE-A29B563715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244AA67D-2431-4550-B990-2A89271ED1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E0BFD318-79E6-4BC5-B7EC-7B95295DC1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ADC5CA-60C3-4211-8837-6A8658F39EEA}"/>
              </a:ext>
            </a:extLst>
          </p:cNvPr>
          <p:cNvSpPr>
            <a:spLocks noGrp="1"/>
          </p:cNvSpPr>
          <p:nvPr>
            <p:ph type="dt" sz="half" idx="10"/>
          </p:nvPr>
        </p:nvSpPr>
        <p:spPr/>
        <p:txBody>
          <a:bodyPr/>
          <a:lstStyle/>
          <a:p>
            <a:fld id="{50137792-08CB-4973-A437-D4199E2301A9}" type="datetimeFigureOut">
              <a:rPr lang="en-AU" smtClean="0"/>
              <a:t>8/05/2020</a:t>
            </a:fld>
            <a:endParaRPr lang="en-AU"/>
          </a:p>
        </p:txBody>
      </p:sp>
      <p:sp>
        <p:nvSpPr>
          <p:cNvPr id="6" name="Footer Placeholder 5">
            <a:extLst>
              <a:ext uri="{FF2B5EF4-FFF2-40B4-BE49-F238E27FC236}">
                <a16:creationId xmlns:a16="http://schemas.microsoft.com/office/drawing/2014/main" id="{C89A0EDB-0667-43BF-A284-93B7B843F5B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982577B-A560-4A21-82AA-AAE8633EFB91}"/>
              </a:ext>
            </a:extLst>
          </p:cNvPr>
          <p:cNvSpPr>
            <a:spLocks noGrp="1"/>
          </p:cNvSpPr>
          <p:nvPr>
            <p:ph type="sldNum" sz="quarter" idx="12"/>
          </p:nvPr>
        </p:nvSpPr>
        <p:spPr/>
        <p:txBody>
          <a:bodyPr/>
          <a:lstStyle/>
          <a:p>
            <a:fld id="{B6E3AF1E-C9FC-4CF5-8B09-B90B28F99233}" type="slidenum">
              <a:rPr lang="en-AU" smtClean="0"/>
              <a:t>‹#›</a:t>
            </a:fld>
            <a:endParaRPr lang="en-AU"/>
          </a:p>
        </p:txBody>
      </p:sp>
    </p:spTree>
    <p:extLst>
      <p:ext uri="{BB962C8B-B14F-4D97-AF65-F5344CB8AC3E}">
        <p14:creationId xmlns:p14="http://schemas.microsoft.com/office/powerpoint/2010/main" val="11385256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36ECE-5C2D-4FF3-9DB8-516336E051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6A22E6D3-C4A8-4E9F-826F-B37D458B95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2E5B166D-FC9A-4110-ABD9-26BC2CA15F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545D21-9F8E-4448-BB88-C00069942F77}"/>
              </a:ext>
            </a:extLst>
          </p:cNvPr>
          <p:cNvSpPr>
            <a:spLocks noGrp="1"/>
          </p:cNvSpPr>
          <p:nvPr>
            <p:ph type="dt" sz="half" idx="10"/>
          </p:nvPr>
        </p:nvSpPr>
        <p:spPr/>
        <p:txBody>
          <a:bodyPr/>
          <a:lstStyle/>
          <a:p>
            <a:fld id="{50137792-08CB-4973-A437-D4199E2301A9}" type="datetimeFigureOut">
              <a:rPr lang="en-AU" smtClean="0"/>
              <a:t>8/05/2020</a:t>
            </a:fld>
            <a:endParaRPr lang="en-AU"/>
          </a:p>
        </p:txBody>
      </p:sp>
      <p:sp>
        <p:nvSpPr>
          <p:cNvPr id="6" name="Footer Placeholder 5">
            <a:extLst>
              <a:ext uri="{FF2B5EF4-FFF2-40B4-BE49-F238E27FC236}">
                <a16:creationId xmlns:a16="http://schemas.microsoft.com/office/drawing/2014/main" id="{4227F9A0-6422-4F81-B8A8-61CE8886B8F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07307705-01DD-49A9-9C6B-1959B8378AE7}"/>
              </a:ext>
            </a:extLst>
          </p:cNvPr>
          <p:cNvSpPr>
            <a:spLocks noGrp="1"/>
          </p:cNvSpPr>
          <p:nvPr>
            <p:ph type="sldNum" sz="quarter" idx="12"/>
          </p:nvPr>
        </p:nvSpPr>
        <p:spPr/>
        <p:txBody>
          <a:bodyPr/>
          <a:lstStyle/>
          <a:p>
            <a:fld id="{B6E3AF1E-C9FC-4CF5-8B09-B90B28F99233}" type="slidenum">
              <a:rPr lang="en-AU" smtClean="0"/>
              <a:t>‹#›</a:t>
            </a:fld>
            <a:endParaRPr lang="en-AU"/>
          </a:p>
        </p:txBody>
      </p:sp>
    </p:spTree>
    <p:extLst>
      <p:ext uri="{BB962C8B-B14F-4D97-AF65-F5344CB8AC3E}">
        <p14:creationId xmlns:p14="http://schemas.microsoft.com/office/powerpoint/2010/main" val="8970986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6A3062"/>
            </a:gs>
            <a:gs pos="74000">
              <a:srgbClr val="A54772">
                <a:lumMod val="71000"/>
                <a:alpha val="72000"/>
              </a:srgbClr>
            </a:gs>
            <a:gs pos="100000">
              <a:srgbClr val="C393B6"/>
            </a:gs>
          </a:gsLst>
          <a:lin ang="162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8C8DBD-6030-4809-AEFB-0F878738E3B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088343A-F1D5-4AEE-978A-E3B0197A73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ED489CA-0AC5-44CA-9F5A-0B8E106B05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137792-08CB-4973-A437-D4199E2301A9}" type="datetimeFigureOut">
              <a:rPr lang="en-AU" smtClean="0"/>
              <a:t>8/05/2020</a:t>
            </a:fld>
            <a:endParaRPr lang="en-AU"/>
          </a:p>
        </p:txBody>
      </p:sp>
      <p:sp>
        <p:nvSpPr>
          <p:cNvPr id="5" name="Footer Placeholder 4">
            <a:extLst>
              <a:ext uri="{FF2B5EF4-FFF2-40B4-BE49-F238E27FC236}">
                <a16:creationId xmlns:a16="http://schemas.microsoft.com/office/drawing/2014/main" id="{B3BC3923-A1F1-4302-A6FA-0BF15A92EB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DD90FF5E-8F0A-4CD1-BEDF-068D42D6D2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E3AF1E-C9FC-4CF5-8B09-B90B28F99233}" type="slidenum">
              <a:rPr lang="en-AU" smtClean="0"/>
              <a:t>‹#›</a:t>
            </a:fld>
            <a:endParaRPr lang="en-AU"/>
          </a:p>
        </p:txBody>
      </p:sp>
    </p:spTree>
    <p:extLst>
      <p:ext uri="{BB962C8B-B14F-4D97-AF65-F5344CB8AC3E}">
        <p14:creationId xmlns:p14="http://schemas.microsoft.com/office/powerpoint/2010/main" val="41260434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7200" u="sng" kern="1200">
          <a:solidFill>
            <a:srgbClr val="FFFF00"/>
          </a:solidFill>
          <a:latin typeface="Raleway Light" panose="020B04030301010600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1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3.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78DB8-FABC-4AAE-A9F5-FCB6E8FEEB3F}"/>
              </a:ext>
            </a:extLst>
          </p:cNvPr>
          <p:cNvSpPr>
            <a:spLocks noGrp="1"/>
          </p:cNvSpPr>
          <p:nvPr>
            <p:ph type="ctrTitle"/>
          </p:nvPr>
        </p:nvSpPr>
        <p:spPr/>
        <p:txBody>
          <a:bodyPr>
            <a:noAutofit/>
          </a:bodyPr>
          <a:lstStyle/>
          <a:p>
            <a:r>
              <a:rPr lang="en-AU" sz="7200">
                <a:solidFill>
                  <a:srgbClr val="FFFF00"/>
                </a:solidFill>
                <a:latin typeface="Raleway Light" panose="020B0403030101060003" pitchFamily="34" charset="0"/>
                <a:cs typeface="Angsana New" pitchFamily="18" charset="-34"/>
              </a:rPr>
              <a:t>Sprint Retrospective</a:t>
            </a:r>
            <a:br>
              <a:rPr lang="en-AU" sz="9600">
                <a:latin typeface="Raleway Light" panose="020B0403030101060003" pitchFamily="34" charset="0"/>
                <a:cs typeface="Angsana New" pitchFamily="18" charset="-34"/>
              </a:rPr>
            </a:br>
            <a:r>
              <a:rPr lang="en-AU" sz="4000">
                <a:solidFill>
                  <a:schemeClr val="bg1"/>
                </a:solidFill>
                <a:latin typeface="Raleway Light" panose="020B0403030101060003" pitchFamily="34" charset="0"/>
                <a:cs typeface="Angsana New" pitchFamily="18" charset="-34"/>
              </a:rPr>
              <a:t>SIT 223</a:t>
            </a:r>
            <a:endParaRPr lang="en-AU" sz="9600">
              <a:solidFill>
                <a:schemeClr val="bg1"/>
              </a:solidFill>
              <a:latin typeface="Raleway Light" panose="020B0403030101060003" pitchFamily="34" charset="0"/>
              <a:cs typeface="Angsana New" pitchFamily="18" charset="-34"/>
            </a:endParaRPr>
          </a:p>
        </p:txBody>
      </p:sp>
      <p:sp>
        <p:nvSpPr>
          <p:cNvPr id="3" name="Subtitle 2">
            <a:extLst>
              <a:ext uri="{FF2B5EF4-FFF2-40B4-BE49-F238E27FC236}">
                <a16:creationId xmlns:a16="http://schemas.microsoft.com/office/drawing/2014/main" id="{0696808C-3F0A-4674-9AC4-5D27AB95D8D8}"/>
              </a:ext>
            </a:extLst>
          </p:cNvPr>
          <p:cNvSpPr>
            <a:spLocks noGrp="1"/>
          </p:cNvSpPr>
          <p:nvPr>
            <p:ph type="subTitle" idx="1"/>
          </p:nvPr>
        </p:nvSpPr>
        <p:spPr/>
        <p:txBody>
          <a:bodyPr>
            <a:noAutofit/>
          </a:bodyPr>
          <a:lstStyle/>
          <a:p>
            <a:r>
              <a:rPr lang="en-US" sz="6000">
                <a:solidFill>
                  <a:schemeClr val="bg1"/>
                </a:solidFill>
                <a:latin typeface="Roboto Light" panose="02000000000000000000" pitchFamily="2" charset="0"/>
                <a:ea typeface="Roboto Light" panose="02000000000000000000" pitchFamily="2" charset="0"/>
                <a:cs typeface="Times New Roman" pitchFamily="18" charset="0"/>
              </a:rPr>
              <a:t>By Group 5</a:t>
            </a:r>
            <a:endParaRPr lang="en-AU" sz="4800"/>
          </a:p>
        </p:txBody>
      </p:sp>
      <p:pic>
        <p:nvPicPr>
          <p:cNvPr id="6" name="Audio 5">
            <a:hlinkClick r:id="" action="ppaction://media"/>
            <a:extLst>
              <a:ext uri="{FF2B5EF4-FFF2-40B4-BE49-F238E27FC236}">
                <a16:creationId xmlns:a16="http://schemas.microsoft.com/office/drawing/2014/main" id="{0363D3AB-11AF-4EF8-AA68-8CD3DC47D5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908997281"/>
      </p:ext>
    </p:extLst>
  </p:cSld>
  <p:clrMapOvr>
    <a:masterClrMapping/>
  </p:clrMapOvr>
  <mc:AlternateContent xmlns:mc="http://schemas.openxmlformats.org/markup-compatibility/2006">
    <mc:Choice xmlns:p14="http://schemas.microsoft.com/office/powerpoint/2010/main" Requires="p14">
      <p:transition p14:dur="100" advTm="14026">
        <p:cut/>
      </p:transition>
    </mc:Choice>
    <mc:Fallback>
      <p:transition advTm="14026">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0EBCA-C982-4D5F-8072-BAB3AF8936EB}"/>
              </a:ext>
            </a:extLst>
          </p:cNvPr>
          <p:cNvSpPr>
            <a:spLocks noGrp="1"/>
          </p:cNvSpPr>
          <p:nvPr>
            <p:ph type="title"/>
          </p:nvPr>
        </p:nvSpPr>
        <p:spPr/>
        <p:txBody>
          <a:bodyPr>
            <a:noAutofit/>
          </a:bodyPr>
          <a:lstStyle/>
          <a:p>
            <a:pPr algn="ctr"/>
            <a:r>
              <a:rPr lang="en-AU" sz="7200" u="sng">
                <a:cs typeface="Angsana New" pitchFamily="18" charset="-34"/>
              </a:rPr>
              <a:t>Sprint Planning (Resources)</a:t>
            </a:r>
          </a:p>
        </p:txBody>
      </p:sp>
      <p:sp>
        <p:nvSpPr>
          <p:cNvPr id="4" name="Rectangle 1">
            <a:extLst>
              <a:ext uri="{FF2B5EF4-FFF2-40B4-BE49-F238E27FC236}">
                <a16:creationId xmlns:a16="http://schemas.microsoft.com/office/drawing/2014/main" id="{63F0C3C5-A2DB-41DF-9BFF-853881899CDC}"/>
              </a:ext>
            </a:extLst>
          </p:cNvPr>
          <p:cNvSpPr>
            <a:spLocks noGrp="1" noChangeArrowheads="1"/>
          </p:cNvSpPr>
          <p:nvPr>
            <p:ph idx="1"/>
          </p:nvPr>
        </p:nvSpPr>
        <p:spPr bwMode="auto">
          <a:xfrm>
            <a:off x="269241" y="3180109"/>
            <a:ext cx="6944360" cy="2154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a:ln>
                  <a:noFill/>
                </a:ln>
                <a:effectLst/>
                <a:cs typeface="Times New Roman" pitchFamily="18" charset="0"/>
              </a:rPr>
              <a:t>User stories were main source </a:t>
            </a:r>
            <a:r>
              <a:rPr lang="en-US" altLang="en-US" sz="2800">
                <a:cs typeface="Times New Roman" pitchFamily="18" charset="0"/>
              </a:rPr>
              <a:t> </a:t>
            </a:r>
            <a:r>
              <a:rPr kumimoji="0" lang="en-US" altLang="en-US" sz="2800" b="0" i="0" u="none" strike="noStrike" cap="none" normalizeH="0" baseline="0">
                <a:ln>
                  <a:noFill/>
                </a:ln>
                <a:effectLst/>
                <a:cs typeface="Times New Roman" pitchFamily="18" charset="0"/>
              </a:rPr>
              <a:t>of information</a:t>
            </a:r>
          </a:p>
          <a:p>
            <a:pPr marR="0" lvl="0" algn="l"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a:ln>
                  <a:noFill/>
                </a:ln>
                <a:effectLst/>
                <a:cs typeface="Times New Roman" pitchFamily="18" charset="0"/>
              </a:rPr>
              <a:t>GitHub, to be implemented later when getting into more complicated areas of the project</a:t>
            </a:r>
          </a:p>
        </p:txBody>
      </p:sp>
      <p:pic>
        <p:nvPicPr>
          <p:cNvPr id="3077" name="Picture 5">
            <a:extLst>
              <a:ext uri="{FF2B5EF4-FFF2-40B4-BE49-F238E27FC236}">
                <a16:creationId xmlns:a16="http://schemas.microsoft.com/office/drawing/2014/main" id="{48D1538A-DE22-4E92-86C5-E862C2244C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13601" y="2905063"/>
            <a:ext cx="4673979" cy="2704528"/>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E40514FE-595E-4478-A189-44ED89EA9C5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608893196"/>
      </p:ext>
    </p:extLst>
  </p:cSld>
  <p:clrMapOvr>
    <a:masterClrMapping/>
  </p:clrMapOvr>
  <mc:AlternateContent xmlns:mc="http://schemas.openxmlformats.org/markup-compatibility/2006">
    <mc:Choice xmlns:p14="http://schemas.microsoft.com/office/powerpoint/2010/main" Requires="p14">
      <p:transition spd="slow" p14:dur="1600" advTm="34268">
        <p:blinds dir="vert"/>
      </p:transition>
    </mc:Choice>
    <mc:Fallback>
      <p:transition spd="slow" advTm="34268">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46F43-FC8A-47AC-A0E0-DE9812DDF8BF}"/>
              </a:ext>
            </a:extLst>
          </p:cNvPr>
          <p:cNvSpPr>
            <a:spLocks noGrp="1"/>
          </p:cNvSpPr>
          <p:nvPr>
            <p:ph type="title"/>
          </p:nvPr>
        </p:nvSpPr>
        <p:spPr>
          <a:xfrm>
            <a:off x="838200" y="390927"/>
            <a:ext cx="10515600" cy="1325563"/>
          </a:xfrm>
        </p:spPr>
        <p:txBody>
          <a:bodyPr>
            <a:noAutofit/>
          </a:bodyPr>
          <a:lstStyle/>
          <a:p>
            <a:pPr algn="ctr"/>
            <a:r>
              <a:rPr lang="en-AU" u="sng">
                <a:solidFill>
                  <a:srgbClr val="FFFF00"/>
                </a:solidFill>
                <a:ea typeface="SimHei" pitchFamily="49" charset="-122"/>
                <a:cs typeface="Angsana New" pitchFamily="18" charset="-34"/>
              </a:rPr>
              <a:t>Sprint Planning</a:t>
            </a:r>
            <a:br>
              <a:rPr lang="en-AU" u="sng">
                <a:solidFill>
                  <a:srgbClr val="FFFF00"/>
                </a:solidFill>
                <a:ea typeface="SimHei" pitchFamily="49" charset="-122"/>
                <a:cs typeface="Angsana New" pitchFamily="18" charset="-34"/>
              </a:rPr>
            </a:br>
            <a:r>
              <a:rPr lang="en-AU" u="sng">
                <a:solidFill>
                  <a:srgbClr val="FFFF00"/>
                </a:solidFill>
                <a:ea typeface="SimHei" pitchFamily="49" charset="-122"/>
                <a:cs typeface="Angsana New" pitchFamily="18" charset="-34"/>
              </a:rPr>
              <a:t>(User Stories)</a:t>
            </a:r>
          </a:p>
        </p:txBody>
      </p:sp>
      <p:sp>
        <p:nvSpPr>
          <p:cNvPr id="4" name="Rectangle 1">
            <a:extLst>
              <a:ext uri="{FF2B5EF4-FFF2-40B4-BE49-F238E27FC236}">
                <a16:creationId xmlns:a16="http://schemas.microsoft.com/office/drawing/2014/main" id="{8FACC894-8D7D-4090-B588-8DEBDEE14725}"/>
              </a:ext>
            </a:extLst>
          </p:cNvPr>
          <p:cNvSpPr>
            <a:spLocks noGrp="1" noChangeArrowheads="1"/>
          </p:cNvSpPr>
          <p:nvPr>
            <p:ph idx="1"/>
          </p:nvPr>
        </p:nvSpPr>
        <p:spPr bwMode="auto">
          <a:xfrm>
            <a:off x="6096000" y="2136549"/>
            <a:ext cx="5479370" cy="3447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a:ln>
                  <a:noFill/>
                </a:ln>
                <a:solidFill>
                  <a:schemeClr val="bg1"/>
                </a:solidFill>
                <a:effectLst/>
                <a:cs typeface="Times New Roman" pitchFamily="18" charset="0"/>
              </a:rPr>
              <a:t>An integral part of the planning process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a:ln>
                  <a:noFill/>
                </a:ln>
                <a:solidFill>
                  <a:schemeClr val="bg1"/>
                </a:solidFill>
                <a:effectLst/>
                <a:cs typeface="Times New Roman" pitchFamily="18" charset="0"/>
              </a:rPr>
              <a:t>Created stories based on user needs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a:ln>
                  <a:noFill/>
                </a:ln>
                <a:solidFill>
                  <a:schemeClr val="bg1"/>
                </a:solidFill>
                <a:effectLst/>
                <a:cs typeface="Times New Roman" pitchFamily="18" charset="0"/>
              </a:rPr>
              <a:t>Used these stories in order to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800" b="0" i="0" u="none" strike="noStrike" cap="none" normalizeH="0" baseline="0">
                <a:ln>
                  <a:noFill/>
                </a:ln>
                <a:solidFill>
                  <a:schemeClr val="bg1"/>
                </a:solidFill>
                <a:effectLst/>
                <a:cs typeface="Times New Roman" pitchFamily="18" charset="0"/>
              </a:rPr>
              <a:t>choose which features to implement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a:ln>
                  <a:noFill/>
                </a:ln>
                <a:solidFill>
                  <a:schemeClr val="bg1"/>
                </a:solidFill>
                <a:effectLst/>
                <a:cs typeface="Times New Roman" pitchFamily="18" charset="0"/>
              </a:rPr>
              <a:t>Labelling system</a:t>
            </a:r>
            <a:endParaRPr kumimoji="0" lang="en-US" altLang="en-US" sz="2800" b="0" i="0" u="none" strike="noStrike" cap="none" normalizeH="0" baseline="0">
              <a:ln>
                <a:noFill/>
              </a:ln>
              <a:solidFill>
                <a:schemeClr val="tx1"/>
              </a:solidFill>
              <a:effectLst/>
              <a:cs typeface="Times New Roman" pitchFamily="18" charset="0"/>
            </a:endParaRPr>
          </a:p>
        </p:txBody>
      </p:sp>
      <p:pic>
        <p:nvPicPr>
          <p:cNvPr id="4099" name="Picture 3">
            <a:extLst>
              <a:ext uri="{FF2B5EF4-FFF2-40B4-BE49-F238E27FC236}">
                <a16:creationId xmlns:a16="http://schemas.microsoft.com/office/drawing/2014/main" id="{91CB5488-8441-4DD5-9A69-D8A75FDBEB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563" y="1074699"/>
            <a:ext cx="2722884" cy="5570799"/>
          </a:xfrm>
          <a:prstGeom prst="rect">
            <a:avLst/>
          </a:prstGeom>
          <a:noFill/>
          <a:extLst>
            <a:ext uri="{909E8E84-426E-40DD-AFC4-6F175D3DCCD1}">
              <a14:hiddenFill xmlns:a14="http://schemas.microsoft.com/office/drawing/2010/main">
                <a:solidFill>
                  <a:srgbClr val="FFFFFF"/>
                </a:solidFill>
              </a14:hiddenFill>
            </a:ext>
          </a:extLst>
        </p:spPr>
      </p:pic>
      <p:pic>
        <p:nvPicPr>
          <p:cNvPr id="4101" name="Picture 5">
            <a:extLst>
              <a:ext uri="{FF2B5EF4-FFF2-40B4-BE49-F238E27FC236}">
                <a16:creationId xmlns:a16="http://schemas.microsoft.com/office/drawing/2014/main" id="{15FCABE0-2E64-47F0-B565-94C042C9F75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27029" y="3637521"/>
            <a:ext cx="2522819" cy="3007977"/>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8A6A7B7B-E638-4181-B56D-B00D7309A70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6742110"/>
      </p:ext>
    </p:extLst>
  </p:cSld>
  <p:clrMapOvr>
    <a:masterClrMapping/>
  </p:clrMapOvr>
  <p:transition spd="slow" advTm="61515">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C41A9-CBEE-4E78-91A7-BAA5B2D43E98}"/>
              </a:ext>
            </a:extLst>
          </p:cNvPr>
          <p:cNvSpPr>
            <a:spLocks noGrp="1"/>
          </p:cNvSpPr>
          <p:nvPr>
            <p:ph type="title"/>
          </p:nvPr>
        </p:nvSpPr>
        <p:spPr>
          <a:xfrm>
            <a:off x="838200" y="499237"/>
            <a:ext cx="10515600" cy="1325563"/>
          </a:xfrm>
        </p:spPr>
        <p:txBody>
          <a:bodyPr>
            <a:noAutofit/>
          </a:bodyPr>
          <a:lstStyle/>
          <a:p>
            <a:pPr algn="ctr"/>
            <a:r>
              <a:rPr lang="en-AU" u="sng"/>
              <a:t>Sprint Planning (Features/Tasks)</a:t>
            </a:r>
          </a:p>
        </p:txBody>
      </p:sp>
      <p:sp>
        <p:nvSpPr>
          <p:cNvPr id="4" name="Rectangle 1">
            <a:extLst>
              <a:ext uri="{FF2B5EF4-FFF2-40B4-BE49-F238E27FC236}">
                <a16:creationId xmlns:a16="http://schemas.microsoft.com/office/drawing/2014/main" id="{2D66F871-694F-4A66-8443-023DC8DBDDFD}"/>
              </a:ext>
            </a:extLst>
          </p:cNvPr>
          <p:cNvSpPr>
            <a:spLocks noGrp="1" noChangeArrowheads="1"/>
          </p:cNvSpPr>
          <p:nvPr>
            <p:ph idx="1"/>
          </p:nvPr>
        </p:nvSpPr>
        <p:spPr bwMode="auto">
          <a:xfrm>
            <a:off x="838200" y="2746899"/>
            <a:ext cx="7300686" cy="30162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lvl="1" eaLnBrk="0" fontAlgn="base" hangingPunct="0">
              <a:lnSpc>
                <a:spcPct val="100000"/>
              </a:lnSpc>
              <a:spcBef>
                <a:spcPct val="0"/>
              </a:spcBef>
              <a:spcAft>
                <a:spcPct val="0"/>
              </a:spcAft>
            </a:pPr>
            <a:r>
              <a:rPr kumimoji="0" lang="en-US" altLang="en-US" sz="2800" b="0" i="0" u="none" strike="noStrike" cap="none" normalizeH="0" baseline="0">
                <a:ln>
                  <a:noFill/>
                </a:ln>
                <a:effectLst/>
                <a:cs typeface="Times New Roman" pitchFamily="18" charset="0"/>
              </a:rPr>
              <a:t>10 Features</a:t>
            </a:r>
          </a:p>
          <a:p>
            <a:pPr lvl="1" eaLnBrk="0" fontAlgn="base" hangingPunct="0">
              <a:lnSpc>
                <a:spcPct val="100000"/>
              </a:lnSpc>
              <a:spcBef>
                <a:spcPct val="0"/>
              </a:spcBef>
              <a:spcAft>
                <a:spcPct val="0"/>
              </a:spcAft>
            </a:pPr>
            <a:r>
              <a:rPr kumimoji="0" lang="en-US" altLang="en-US" sz="2800" b="0" i="0" u="none" strike="noStrike" cap="none" normalizeH="0" baseline="0">
                <a:ln>
                  <a:noFill/>
                </a:ln>
                <a:effectLst/>
                <a:cs typeface="Times New Roman" pitchFamily="18" charset="0"/>
              </a:rPr>
              <a:t>&gt;50 Sub Features</a:t>
            </a:r>
          </a:p>
          <a:p>
            <a:pPr lvl="1" eaLnBrk="0" fontAlgn="base" hangingPunct="0">
              <a:lnSpc>
                <a:spcPct val="100000"/>
              </a:lnSpc>
              <a:spcBef>
                <a:spcPct val="0"/>
              </a:spcBef>
              <a:spcAft>
                <a:spcPct val="0"/>
              </a:spcAft>
            </a:pPr>
            <a:r>
              <a:rPr kumimoji="0" lang="en-US" altLang="en-US" sz="2800" b="0" i="0" u="none" strike="noStrike" cap="none" normalizeH="0" baseline="0">
                <a:ln>
                  <a:noFill/>
                </a:ln>
                <a:effectLst/>
                <a:cs typeface="Times New Roman" pitchFamily="18" charset="0"/>
              </a:rPr>
              <a:t>Created them based on user stories</a:t>
            </a:r>
          </a:p>
          <a:p>
            <a:pPr lvl="1" eaLnBrk="0" fontAlgn="base" hangingPunct="0">
              <a:lnSpc>
                <a:spcPct val="100000"/>
              </a:lnSpc>
              <a:spcBef>
                <a:spcPct val="0"/>
              </a:spcBef>
              <a:spcAft>
                <a:spcPct val="0"/>
              </a:spcAft>
            </a:pPr>
            <a:r>
              <a:rPr kumimoji="0" lang="en-US" altLang="en-US" sz="2800" b="0" i="0" u="none" strike="noStrike" cap="none" normalizeH="0" baseline="0">
                <a:ln>
                  <a:noFill/>
                </a:ln>
                <a:effectLst/>
                <a:cs typeface="Times New Roman" pitchFamily="18" charset="0"/>
              </a:rPr>
              <a:t>Were assigned to user stories later in the planning process</a:t>
            </a:r>
          </a:p>
          <a:p>
            <a:pPr lvl="1" eaLnBrk="0" fontAlgn="base" hangingPunct="0">
              <a:lnSpc>
                <a:spcPct val="100000"/>
              </a:lnSpc>
              <a:spcBef>
                <a:spcPct val="0"/>
              </a:spcBef>
              <a:spcAft>
                <a:spcPct val="0"/>
              </a:spcAft>
            </a:pPr>
            <a:r>
              <a:rPr kumimoji="0" lang="en-US" altLang="en-US" sz="2800" b="0" i="0" u="none" strike="noStrike" cap="none" normalizeH="0" baseline="0">
                <a:ln>
                  <a:noFill/>
                </a:ln>
                <a:effectLst/>
                <a:cs typeface="Times New Roman" pitchFamily="18" charset="0"/>
              </a:rPr>
              <a:t>Used Checklists to correctly assign each feature to stories later</a:t>
            </a:r>
          </a:p>
        </p:txBody>
      </p:sp>
      <p:pic>
        <p:nvPicPr>
          <p:cNvPr id="6147" name="Picture 3">
            <a:extLst>
              <a:ext uri="{FF2B5EF4-FFF2-40B4-BE49-F238E27FC236}">
                <a16:creationId xmlns:a16="http://schemas.microsoft.com/office/drawing/2014/main" id="{3FB1D532-4224-48DA-A59F-88AE1DFA0EA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61052" y="290286"/>
            <a:ext cx="2358375" cy="6270172"/>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4610C66B-D15D-4A60-A27B-C812C75A8A1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4794312"/>
      </p:ext>
    </p:extLst>
  </p:cSld>
  <p:clrMapOvr>
    <a:masterClrMapping/>
  </p:clrMapOvr>
  <mc:AlternateContent xmlns:mc="http://schemas.openxmlformats.org/markup-compatibility/2006">
    <mc:Choice xmlns:p14="http://schemas.microsoft.com/office/powerpoint/2010/main" Requires="p14">
      <p:transition spd="slow" p14:dur="2500" advTm="35728">
        <p:checker/>
      </p:transition>
    </mc:Choice>
    <mc:Fallback>
      <p:transition spd="slow" advTm="35728">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53796-4911-4C96-81BA-96D65E62459D}"/>
              </a:ext>
            </a:extLst>
          </p:cNvPr>
          <p:cNvSpPr>
            <a:spLocks noGrp="1"/>
          </p:cNvSpPr>
          <p:nvPr>
            <p:ph type="title"/>
          </p:nvPr>
        </p:nvSpPr>
        <p:spPr>
          <a:xfrm>
            <a:off x="967522" y="293458"/>
            <a:ext cx="10515600" cy="1325563"/>
          </a:xfrm>
        </p:spPr>
        <p:txBody>
          <a:bodyPr>
            <a:noAutofit/>
          </a:bodyPr>
          <a:lstStyle/>
          <a:p>
            <a:pPr algn="ctr"/>
            <a:r>
              <a:rPr lang="en-AU" sz="7200" u="sng">
                <a:solidFill>
                  <a:srgbClr val="FFFF00"/>
                </a:solidFill>
                <a:cs typeface="Angsana New" pitchFamily="18" charset="-34"/>
              </a:rPr>
              <a:t>Sprint Planning</a:t>
            </a:r>
            <a:br>
              <a:rPr lang="en-AU" sz="7200" u="sng">
                <a:solidFill>
                  <a:srgbClr val="FFFF00"/>
                </a:solidFill>
                <a:cs typeface="Angsana New" pitchFamily="18" charset="-34"/>
              </a:rPr>
            </a:br>
            <a:r>
              <a:rPr lang="en-AU" sz="7200" u="sng">
                <a:solidFill>
                  <a:srgbClr val="FFFF00"/>
                </a:solidFill>
                <a:cs typeface="Angsana New" pitchFamily="18" charset="-34"/>
              </a:rPr>
              <a:t>(Story Points)</a:t>
            </a:r>
            <a:endParaRPr lang="en-AU" sz="7200">
              <a:solidFill>
                <a:srgbClr val="FFFF00"/>
              </a:solidFill>
              <a:cs typeface="Angsana New" pitchFamily="18" charset="-34"/>
            </a:endParaRPr>
          </a:p>
        </p:txBody>
      </p:sp>
      <p:sp>
        <p:nvSpPr>
          <p:cNvPr id="4" name="Rectangle 1">
            <a:extLst>
              <a:ext uri="{FF2B5EF4-FFF2-40B4-BE49-F238E27FC236}">
                <a16:creationId xmlns:a16="http://schemas.microsoft.com/office/drawing/2014/main" id="{D0642877-876D-4553-AEBE-CEC01B4D7FF7}"/>
              </a:ext>
            </a:extLst>
          </p:cNvPr>
          <p:cNvSpPr>
            <a:spLocks noGrp="1" noChangeArrowheads="1"/>
          </p:cNvSpPr>
          <p:nvPr>
            <p:ph idx="1"/>
          </p:nvPr>
        </p:nvSpPr>
        <p:spPr bwMode="auto">
          <a:xfrm>
            <a:off x="435283" y="2293207"/>
            <a:ext cx="5790039" cy="3877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bg1"/>
                </a:solidFill>
                <a:effectLst/>
                <a:cs typeface="Times New Roman" pitchFamily="18" charset="0"/>
              </a:rPr>
              <a:t>Assigning tasks/features to each user</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800" b="0" i="0" u="none" strike="noStrike" cap="none" normalizeH="0" baseline="0" dirty="0">
                <a:ln>
                  <a:noFill/>
                </a:ln>
                <a:solidFill>
                  <a:schemeClr val="bg1"/>
                </a:solidFill>
                <a:effectLst/>
                <a:cs typeface="Times New Roman" pitchFamily="18" charset="0"/>
              </a:rPr>
              <a:t> story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bg1"/>
                </a:solidFill>
                <a:effectLst/>
                <a:cs typeface="Times New Roman" pitchFamily="18" charset="0"/>
              </a:rPr>
              <a:t>Helps to </a:t>
            </a:r>
            <a:r>
              <a:rPr kumimoji="0" lang="en-US" altLang="en-US" sz="2800" b="0" i="0" u="none" strike="noStrike" cap="none" normalizeH="0" baseline="0" dirty="0" err="1">
                <a:ln>
                  <a:noFill/>
                </a:ln>
                <a:solidFill>
                  <a:schemeClr val="bg1"/>
                </a:solidFill>
                <a:effectLst/>
                <a:cs typeface="Times New Roman" pitchFamily="18" charset="0"/>
              </a:rPr>
              <a:t>organise</a:t>
            </a:r>
            <a:r>
              <a:rPr kumimoji="0" lang="en-US" altLang="en-US" sz="2800" b="0" i="0" u="none" strike="noStrike" cap="none" normalizeH="0" baseline="0" dirty="0">
                <a:ln>
                  <a:noFill/>
                </a:ln>
                <a:solidFill>
                  <a:schemeClr val="bg1"/>
                </a:solidFill>
                <a:effectLst/>
                <a:cs typeface="Times New Roman" pitchFamily="18" charset="0"/>
              </a:rPr>
              <a:t> and sort through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800" b="0" i="0" u="none" strike="noStrike" cap="none" normalizeH="0" baseline="0" dirty="0">
                <a:ln>
                  <a:noFill/>
                </a:ln>
                <a:solidFill>
                  <a:schemeClr val="bg1"/>
                </a:solidFill>
                <a:effectLst/>
                <a:cs typeface="Times New Roman" pitchFamily="18" charset="0"/>
              </a:rPr>
              <a:t>what needed to be done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bg1"/>
                </a:solidFill>
                <a:effectLst/>
                <a:cs typeface="Times New Roman" pitchFamily="18" charset="0"/>
              </a:rPr>
              <a:t>Added checklists for each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800" b="0" i="0" u="none" strike="noStrike" cap="none" normalizeH="0" baseline="0" dirty="0">
                <a:ln>
                  <a:noFill/>
                </a:ln>
                <a:solidFill>
                  <a:schemeClr val="bg1"/>
                </a:solidFill>
                <a:effectLst/>
                <a:cs typeface="Times New Roman" pitchFamily="18" charset="0"/>
              </a:rPr>
              <a:t>feature/sub-feature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bg1"/>
                </a:solidFill>
                <a:effectLst/>
                <a:cs typeface="Times New Roman" pitchFamily="18" charset="0"/>
              </a:rPr>
              <a:t>These story points were sorted into</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800" b="0" i="0" u="none" strike="noStrike" cap="none" normalizeH="0" baseline="0" dirty="0">
                <a:ln>
                  <a:noFill/>
                </a:ln>
                <a:solidFill>
                  <a:schemeClr val="bg1"/>
                </a:solidFill>
                <a:effectLst/>
                <a:cs typeface="Times New Roman" pitchFamily="18" charset="0"/>
              </a:rPr>
              <a:t> sprints</a:t>
            </a:r>
          </a:p>
        </p:txBody>
      </p:sp>
      <p:pic>
        <p:nvPicPr>
          <p:cNvPr id="7171" name="Picture 3">
            <a:extLst>
              <a:ext uri="{FF2B5EF4-FFF2-40B4-BE49-F238E27FC236}">
                <a16:creationId xmlns:a16="http://schemas.microsoft.com/office/drawing/2014/main" id="{FB9D6583-8BEE-41AB-851C-B07A1B2A2C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52523" y="2011852"/>
            <a:ext cx="5304194" cy="4440693"/>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2117097A-9BC4-4D03-8455-45B3C3F2C0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98209727"/>
      </p:ext>
    </p:extLst>
  </p:cSld>
  <p:clrMapOvr>
    <a:masterClrMapping/>
  </p:clrMapOvr>
  <mc:AlternateContent xmlns:mc="http://schemas.openxmlformats.org/markup-compatibility/2006">
    <mc:Choice xmlns:p14="http://schemas.microsoft.com/office/powerpoint/2010/main" Requires="p14">
      <p:transition spd="slow" p14:dur="1600" advTm="45755">
        <p14:gallery dir="l"/>
      </p:transition>
    </mc:Choice>
    <mc:Fallback>
      <p:transition spd="slow" advTm="457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24FE3-842D-4441-8818-A14FCE7B8720}"/>
              </a:ext>
            </a:extLst>
          </p:cNvPr>
          <p:cNvSpPr>
            <a:spLocks noGrp="1"/>
          </p:cNvSpPr>
          <p:nvPr>
            <p:ph type="title"/>
          </p:nvPr>
        </p:nvSpPr>
        <p:spPr/>
        <p:txBody>
          <a:bodyPr>
            <a:noAutofit/>
          </a:bodyPr>
          <a:lstStyle/>
          <a:p>
            <a:pPr algn="ctr"/>
            <a:r>
              <a:rPr lang="en-AU" u="sng"/>
              <a:t>Sprint 1</a:t>
            </a:r>
          </a:p>
        </p:txBody>
      </p:sp>
      <p:sp>
        <p:nvSpPr>
          <p:cNvPr id="4" name="Rectangle 1">
            <a:extLst>
              <a:ext uri="{FF2B5EF4-FFF2-40B4-BE49-F238E27FC236}">
                <a16:creationId xmlns:a16="http://schemas.microsoft.com/office/drawing/2014/main" id="{F1F31EC6-721B-4DB3-8543-BD4D60B9A345}"/>
              </a:ext>
            </a:extLst>
          </p:cNvPr>
          <p:cNvSpPr>
            <a:spLocks noGrp="1" noChangeArrowheads="1"/>
          </p:cNvSpPr>
          <p:nvPr>
            <p:ph idx="1"/>
          </p:nvPr>
        </p:nvSpPr>
        <p:spPr bwMode="auto">
          <a:xfrm>
            <a:off x="231648" y="2204387"/>
            <a:ext cx="6540573" cy="3877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600" u="none" strike="noStrike" cap="none" normalizeH="0" baseline="0">
                <a:ln>
                  <a:noFill/>
                </a:ln>
                <a:effectLst/>
                <a:cs typeface="Times New Roman" pitchFamily="18" charset="0"/>
              </a:rPr>
              <a:t>Trusted each member to do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3600" u="none" strike="noStrike" cap="none" normalizeH="0" baseline="0">
                <a:ln>
                  <a:noFill/>
                </a:ln>
                <a:effectLst/>
                <a:cs typeface="Times New Roman" pitchFamily="18" charset="0"/>
              </a:rPr>
              <a:t>their part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600" u="none" strike="noStrike" cap="none" normalizeH="0" baseline="0">
                <a:ln>
                  <a:noFill/>
                </a:ln>
                <a:effectLst/>
                <a:cs typeface="Times New Roman" pitchFamily="18" charset="0"/>
              </a:rPr>
              <a:t>Ticked off each feature as it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3600" u="none" strike="noStrike" cap="none" normalizeH="0" baseline="0">
                <a:ln>
                  <a:noFill/>
                </a:ln>
                <a:effectLst/>
                <a:cs typeface="Times New Roman" pitchFamily="18" charset="0"/>
              </a:rPr>
              <a:t>was implemented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600" u="none" strike="noStrike" cap="none" normalizeH="0" baseline="0">
                <a:ln>
                  <a:noFill/>
                </a:ln>
                <a:effectLst/>
                <a:cs typeface="Times New Roman" pitchFamily="18" charset="0"/>
              </a:rPr>
              <a:t>Regular calls for updates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600" u="none" strike="noStrike" cap="none" normalizeH="0" baseline="0">
                <a:ln>
                  <a:noFill/>
                </a:ln>
                <a:effectLst/>
                <a:cs typeface="Times New Roman" pitchFamily="18" charset="0"/>
              </a:rPr>
              <a:t>Got everything done in time for</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3600" u="none" strike="noStrike" cap="none" normalizeH="0" baseline="0">
                <a:ln>
                  <a:noFill/>
                </a:ln>
                <a:effectLst/>
                <a:cs typeface="Times New Roman" pitchFamily="18" charset="0"/>
              </a:rPr>
              <a:t> sprint 2</a:t>
            </a:r>
            <a:endParaRPr kumimoji="0" lang="en-US" altLang="en-US" sz="3200" b="0" i="0" u="none" strike="noStrike" cap="none" normalizeH="0" baseline="0">
              <a:ln>
                <a:noFill/>
              </a:ln>
              <a:effectLst/>
              <a:cs typeface="Times New Roman" pitchFamily="18" charset="0"/>
            </a:endParaRPr>
          </a:p>
        </p:txBody>
      </p:sp>
      <p:pic>
        <p:nvPicPr>
          <p:cNvPr id="8195" name="Picture 3">
            <a:extLst>
              <a:ext uri="{FF2B5EF4-FFF2-40B4-BE49-F238E27FC236}">
                <a16:creationId xmlns:a16="http://schemas.microsoft.com/office/drawing/2014/main" id="{687D0AB9-7430-4C2D-9480-968C936F77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40690" y="1755088"/>
            <a:ext cx="4919662" cy="4776585"/>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58AFAE96-B09B-474A-B4E4-5BA3B1727CD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44831658"/>
      </p:ext>
    </p:extLst>
  </p:cSld>
  <p:clrMapOvr>
    <a:masterClrMapping/>
  </p:clrMapOvr>
  <mc:AlternateContent xmlns:mc="http://schemas.openxmlformats.org/markup-compatibility/2006">
    <mc:Choice xmlns:p14="http://schemas.microsoft.com/office/powerpoint/2010/main" Requires="p14">
      <p:transition spd="slow" p14:dur="2000" advTm="29587">
        <p14:ferris dir="l"/>
      </p:transition>
    </mc:Choice>
    <mc:Fallback>
      <p:transition spd="slow" advTm="295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49914-B35B-4803-8979-2DB45C03DDDB}"/>
              </a:ext>
            </a:extLst>
          </p:cNvPr>
          <p:cNvSpPr>
            <a:spLocks noGrp="1"/>
          </p:cNvSpPr>
          <p:nvPr>
            <p:ph type="title"/>
          </p:nvPr>
        </p:nvSpPr>
        <p:spPr/>
        <p:txBody>
          <a:bodyPr>
            <a:normAutofit/>
          </a:bodyPr>
          <a:lstStyle/>
          <a:p>
            <a:pPr algn="ctr"/>
            <a:r>
              <a:rPr lang="en-AU" sz="8000" dirty="0">
                <a:ea typeface="Segoe UI Symbol" pitchFamily="34" charset="0"/>
                <a:cs typeface="Angsana New" pitchFamily="18" charset="-34"/>
              </a:rPr>
              <a:t>Retrospection</a:t>
            </a:r>
            <a:endParaRPr lang="en-AU" sz="8000" u="sng" dirty="0">
              <a:ea typeface="Segoe UI Symbol" pitchFamily="34" charset="0"/>
              <a:cs typeface="Angsana New" pitchFamily="18" charset="-34"/>
            </a:endParaRPr>
          </a:p>
        </p:txBody>
      </p:sp>
      <p:sp>
        <p:nvSpPr>
          <p:cNvPr id="3" name="Content Placeholder 2">
            <a:extLst>
              <a:ext uri="{FF2B5EF4-FFF2-40B4-BE49-F238E27FC236}">
                <a16:creationId xmlns:a16="http://schemas.microsoft.com/office/drawing/2014/main" id="{09DBFA0F-DE12-4688-AF6D-4DBF184ADF93}"/>
              </a:ext>
            </a:extLst>
          </p:cNvPr>
          <p:cNvSpPr>
            <a:spLocks noGrp="1"/>
          </p:cNvSpPr>
          <p:nvPr>
            <p:ph idx="1"/>
          </p:nvPr>
        </p:nvSpPr>
        <p:spPr>
          <a:xfrm>
            <a:off x="838200" y="1941739"/>
            <a:ext cx="10515600" cy="3036662"/>
          </a:xfrm>
        </p:spPr>
        <p:txBody>
          <a:bodyPr>
            <a:normAutofit/>
          </a:bodyPr>
          <a:lstStyle/>
          <a:p>
            <a:pPr marL="0" indent="0">
              <a:buNone/>
            </a:pPr>
            <a:r>
              <a:rPr lang="en-AU" sz="2800">
                <a:cs typeface="Times New Roman" pitchFamily="18" charset="0"/>
              </a:rPr>
              <a:t>Issues Faced </a:t>
            </a:r>
          </a:p>
          <a:p>
            <a:r>
              <a:rPr lang="en-US" sz="2800">
                <a:cs typeface="Times New Roman" pitchFamily="18" charset="0"/>
              </a:rPr>
              <a:t>COVID-19: Isolation and Transfer to Working from Home</a:t>
            </a:r>
          </a:p>
          <a:p>
            <a:r>
              <a:rPr lang="en-AU" sz="2800">
                <a:cs typeface="Times New Roman" pitchFamily="18" charset="0"/>
              </a:rPr>
              <a:t>Different sleep schedules</a:t>
            </a:r>
          </a:p>
          <a:p>
            <a:r>
              <a:rPr lang="en-AU" sz="2800">
                <a:cs typeface="Times New Roman" pitchFamily="18" charset="0"/>
              </a:rPr>
              <a:t>Availability differences day-to-day</a:t>
            </a:r>
          </a:p>
          <a:p>
            <a:r>
              <a:rPr lang="en-US" sz="2800">
                <a:cs typeface="Times New Roman" pitchFamily="18" charset="0"/>
              </a:rPr>
              <a:t>Getting heads around agile management rather than traditional management</a:t>
            </a:r>
            <a:endParaRPr lang="en-AU" sz="2800">
              <a:cs typeface="Times New Roman" pitchFamily="18" charset="0"/>
            </a:endParaRPr>
          </a:p>
        </p:txBody>
      </p:sp>
      <p:pic>
        <p:nvPicPr>
          <p:cNvPr id="5" name="Audio 4">
            <a:hlinkClick r:id="" action="ppaction://media"/>
            <a:extLst>
              <a:ext uri="{FF2B5EF4-FFF2-40B4-BE49-F238E27FC236}">
                <a16:creationId xmlns:a16="http://schemas.microsoft.com/office/drawing/2014/main" id="{C7E76423-0616-41B1-8568-033AE52031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85740502"/>
      </p:ext>
    </p:extLst>
  </p:cSld>
  <p:clrMapOvr>
    <a:masterClrMapping/>
  </p:clrMapOvr>
  <mc:AlternateContent xmlns:mc="http://schemas.openxmlformats.org/markup-compatibility/2006">
    <mc:Choice xmlns:p14="http://schemas.microsoft.com/office/powerpoint/2010/main" Requires="p14">
      <p:transition spd="slow" p14:dur="1600" advTm="32815">
        <p14:prism isInverted="1"/>
      </p:transition>
    </mc:Choice>
    <mc:Fallback>
      <p:transition spd="slow" advTm="3281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85AE1-4BF3-43FF-B0B2-3B163BB0D57D}"/>
              </a:ext>
            </a:extLst>
          </p:cNvPr>
          <p:cNvSpPr>
            <a:spLocks noGrp="1"/>
          </p:cNvSpPr>
          <p:nvPr>
            <p:ph type="title"/>
          </p:nvPr>
        </p:nvSpPr>
        <p:spPr/>
        <p:txBody>
          <a:bodyPr>
            <a:noAutofit/>
          </a:bodyPr>
          <a:lstStyle/>
          <a:p>
            <a:pPr algn="ctr"/>
            <a:r>
              <a:rPr lang="en-AU" u="sng">
                <a:solidFill>
                  <a:srgbClr val="FFFF00"/>
                </a:solidFill>
                <a:cs typeface="Angsana New" pitchFamily="18" charset="-34"/>
              </a:rPr>
              <a:t>Sprint 2 Plan</a:t>
            </a:r>
            <a:endParaRPr lang="en-AU" u="sng">
              <a:solidFill>
                <a:srgbClr val="FFC000"/>
              </a:solidFill>
              <a:cs typeface="Angsana New" pitchFamily="18" charset="-34"/>
            </a:endParaRPr>
          </a:p>
        </p:txBody>
      </p:sp>
      <p:sp>
        <p:nvSpPr>
          <p:cNvPr id="3" name="Content Placeholder 2">
            <a:extLst>
              <a:ext uri="{FF2B5EF4-FFF2-40B4-BE49-F238E27FC236}">
                <a16:creationId xmlns:a16="http://schemas.microsoft.com/office/drawing/2014/main" id="{3E6B70DC-CDAA-4743-9CF2-74D739E73FCD}"/>
              </a:ext>
            </a:extLst>
          </p:cNvPr>
          <p:cNvSpPr>
            <a:spLocks noGrp="1"/>
          </p:cNvSpPr>
          <p:nvPr>
            <p:ph idx="1"/>
          </p:nvPr>
        </p:nvSpPr>
        <p:spPr>
          <a:xfrm>
            <a:off x="1427912" y="2346210"/>
            <a:ext cx="5829232" cy="2574133"/>
          </a:xfrm>
        </p:spPr>
        <p:txBody>
          <a:bodyPr>
            <a:normAutofit/>
          </a:bodyPr>
          <a:lstStyle/>
          <a:p>
            <a:pPr fontAlgn="base"/>
            <a:r>
              <a:rPr lang="en-US" sz="2800"/>
              <a:t>Finer details</a:t>
            </a:r>
          </a:p>
          <a:p>
            <a:pPr fontAlgn="base"/>
            <a:r>
              <a:rPr lang="en-US" sz="2800"/>
              <a:t>Security</a:t>
            </a:r>
          </a:p>
          <a:p>
            <a:pPr fontAlgn="base"/>
            <a:r>
              <a:rPr lang="en-US" sz="2800"/>
              <a:t>UI</a:t>
            </a:r>
          </a:p>
          <a:p>
            <a:pPr fontAlgn="base"/>
            <a:r>
              <a:rPr lang="en-US" sz="2800" err="1"/>
              <a:t>Github</a:t>
            </a:r>
            <a:endParaRPr lang="en-US" sz="2800"/>
          </a:p>
          <a:p>
            <a:pPr fontAlgn="base"/>
            <a:r>
              <a:rPr lang="en-US" sz="2800"/>
              <a:t>Individual Responsibilities</a:t>
            </a:r>
          </a:p>
        </p:txBody>
      </p:sp>
      <p:pic>
        <p:nvPicPr>
          <p:cNvPr id="4" name="Picture 3">
            <a:extLst>
              <a:ext uri="{FF2B5EF4-FFF2-40B4-BE49-F238E27FC236}">
                <a16:creationId xmlns:a16="http://schemas.microsoft.com/office/drawing/2014/main" id="{09E7D3CA-9469-45D3-850D-207AC1674FCA}"/>
              </a:ext>
            </a:extLst>
          </p:cNvPr>
          <p:cNvPicPr>
            <a:picLocks noChangeAspect="1"/>
          </p:cNvPicPr>
          <p:nvPr/>
        </p:nvPicPr>
        <p:blipFill rotWithShape="1">
          <a:blip r:embed="rId5"/>
          <a:srcRect l="2560" t="2919" r="7513" b="2129"/>
          <a:stretch/>
        </p:blipFill>
        <p:spPr>
          <a:xfrm>
            <a:off x="9027885" y="191428"/>
            <a:ext cx="2830285" cy="6621797"/>
          </a:xfrm>
          <a:prstGeom prst="rect">
            <a:avLst/>
          </a:prstGeom>
        </p:spPr>
      </p:pic>
      <p:pic>
        <p:nvPicPr>
          <p:cNvPr id="6" name="Audio 5">
            <a:hlinkClick r:id="" action="ppaction://media"/>
            <a:extLst>
              <a:ext uri="{FF2B5EF4-FFF2-40B4-BE49-F238E27FC236}">
                <a16:creationId xmlns:a16="http://schemas.microsoft.com/office/drawing/2014/main" id="{E47F5D42-979C-4DB5-BEE7-E11DB2751C7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29901696"/>
      </p:ext>
    </p:extLst>
  </p:cSld>
  <p:clrMapOvr>
    <a:masterClrMapping/>
  </p:clrMapOvr>
  <mc:AlternateContent xmlns:mc="http://schemas.openxmlformats.org/markup-compatibility/2006">
    <mc:Choice xmlns:p14="http://schemas.microsoft.com/office/powerpoint/2010/main" Requires="p14">
      <p:transition spd="slow" p14:dur="900" advTm="37347">
        <p14:warp dir="in"/>
      </p:transition>
    </mc:Choice>
    <mc:Fallback>
      <p:transition spd="slow" advTm="3734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60CCF-B78E-4ACD-BFB1-C46DFC8995DC}"/>
              </a:ext>
            </a:extLst>
          </p:cNvPr>
          <p:cNvSpPr>
            <a:spLocks noGrp="1"/>
          </p:cNvSpPr>
          <p:nvPr>
            <p:ph type="title"/>
          </p:nvPr>
        </p:nvSpPr>
        <p:spPr/>
        <p:txBody>
          <a:bodyPr>
            <a:normAutofit/>
          </a:bodyPr>
          <a:lstStyle/>
          <a:p>
            <a:pPr algn="ctr"/>
            <a:r>
              <a:rPr lang="en-AU" sz="7200" u="sng">
                <a:solidFill>
                  <a:srgbClr val="FFFF00"/>
                </a:solidFill>
                <a:cs typeface="MV Boli" pitchFamily="2" charset="0"/>
              </a:rPr>
              <a:t>Bibliography (Harvard)</a:t>
            </a:r>
          </a:p>
        </p:txBody>
      </p:sp>
      <p:sp>
        <p:nvSpPr>
          <p:cNvPr id="3" name="Content Placeholder 2">
            <a:extLst>
              <a:ext uri="{FF2B5EF4-FFF2-40B4-BE49-F238E27FC236}">
                <a16:creationId xmlns:a16="http://schemas.microsoft.com/office/drawing/2014/main" id="{FAA2C9BD-D4AF-4355-AFC1-3BB817FDCAE0}"/>
              </a:ext>
            </a:extLst>
          </p:cNvPr>
          <p:cNvSpPr>
            <a:spLocks noGrp="1"/>
          </p:cNvSpPr>
          <p:nvPr>
            <p:ph idx="1"/>
          </p:nvPr>
        </p:nvSpPr>
        <p:spPr/>
        <p:txBody>
          <a:bodyPr>
            <a:normAutofit/>
          </a:bodyPr>
          <a:lstStyle/>
          <a:p>
            <a:r>
              <a:rPr lang="en-US" sz="2800"/>
              <a:t>Atlassian, User Stories: Examples and Template. Available at: https://www.atlassian.com/agile/project-management/user-stories [Accessed May 7, 2020].</a:t>
            </a:r>
          </a:p>
          <a:p>
            <a:r>
              <a:rPr lang="en-US" sz="2800"/>
              <a:t>Collab Net, 2020. What Is Scrum Methodology? Available at: https://resources.collab.net/agile-101/what-is-scrum [Accessed May 7, 2020].</a:t>
            </a:r>
          </a:p>
        </p:txBody>
      </p:sp>
      <p:pic>
        <p:nvPicPr>
          <p:cNvPr id="5" name="Audio 4">
            <a:hlinkClick r:id="" action="ppaction://media"/>
            <a:extLst>
              <a:ext uri="{FF2B5EF4-FFF2-40B4-BE49-F238E27FC236}">
                <a16:creationId xmlns:a16="http://schemas.microsoft.com/office/drawing/2014/main" id="{447F5188-3B10-49C7-9D10-A3D9E957E97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47354115"/>
      </p:ext>
    </p:extLst>
  </p:cSld>
  <p:clrMapOvr>
    <a:masterClrMapping/>
  </p:clrMapOvr>
  <mc:AlternateContent xmlns:mc="http://schemas.openxmlformats.org/markup-compatibility/2006">
    <mc:Choice xmlns:p14="http://schemas.microsoft.com/office/powerpoint/2010/main" Requires="p14">
      <p:transition spd="slow" p14:dur="1400" advTm="6495">
        <p14:doors dir="vert"/>
      </p:transition>
    </mc:Choice>
    <mc:Fallback>
      <p:transition spd="slow" advTm="64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83FD0-4D54-4D6A-B1C3-E79D169EFCD0}"/>
              </a:ext>
            </a:extLst>
          </p:cNvPr>
          <p:cNvSpPr>
            <a:spLocks noGrp="1"/>
          </p:cNvSpPr>
          <p:nvPr>
            <p:ph type="title"/>
          </p:nvPr>
        </p:nvSpPr>
        <p:spPr/>
        <p:txBody>
          <a:bodyPr>
            <a:normAutofit/>
          </a:bodyPr>
          <a:lstStyle/>
          <a:p>
            <a:pPr algn="ctr"/>
            <a:r>
              <a:rPr lang="en-AU" sz="6600" u="sng">
                <a:solidFill>
                  <a:srgbClr val="FFFF00"/>
                </a:solidFill>
                <a:latin typeface="Raleway Light" panose="020B0403030101060003" pitchFamily="34" charset="0"/>
                <a:cs typeface="Angsana New" pitchFamily="18" charset="-34"/>
              </a:rPr>
              <a:t>Group</a:t>
            </a:r>
            <a:r>
              <a:rPr lang="en-AU" sz="6600" b="1" u="sng">
                <a:solidFill>
                  <a:srgbClr val="FFFF00"/>
                </a:solidFill>
                <a:latin typeface="Raleway Light" panose="020B0403030101060003" pitchFamily="34" charset="0"/>
                <a:cs typeface="Angsana New" pitchFamily="18" charset="-34"/>
              </a:rPr>
              <a:t> </a:t>
            </a:r>
            <a:r>
              <a:rPr lang="en-AU" sz="6600" u="sng">
                <a:solidFill>
                  <a:srgbClr val="FFFF00"/>
                </a:solidFill>
                <a:latin typeface="Raleway Light" panose="020B0403030101060003" pitchFamily="34" charset="0"/>
                <a:cs typeface="Angsana New" pitchFamily="18" charset="-34"/>
              </a:rPr>
              <a:t>Members</a:t>
            </a:r>
          </a:p>
        </p:txBody>
      </p:sp>
      <p:graphicFrame>
        <p:nvGraphicFramePr>
          <p:cNvPr id="4" name="Table 4">
            <a:extLst>
              <a:ext uri="{FF2B5EF4-FFF2-40B4-BE49-F238E27FC236}">
                <a16:creationId xmlns:a16="http://schemas.microsoft.com/office/drawing/2014/main" id="{C6624F76-04F7-495A-ADDD-CB5A92DBD2EA}"/>
              </a:ext>
            </a:extLst>
          </p:cNvPr>
          <p:cNvGraphicFramePr>
            <a:graphicFrameLocks noGrp="1"/>
          </p:cNvGraphicFramePr>
          <p:nvPr>
            <p:extLst>
              <p:ext uri="{D42A27DB-BD31-4B8C-83A1-F6EECF244321}">
                <p14:modId xmlns:p14="http://schemas.microsoft.com/office/powerpoint/2010/main" val="321212671"/>
              </p:ext>
            </p:extLst>
          </p:nvPr>
        </p:nvGraphicFramePr>
        <p:xfrm>
          <a:off x="1535724" y="2501900"/>
          <a:ext cx="8624277" cy="3108960"/>
        </p:xfrm>
        <a:graphic>
          <a:graphicData uri="http://schemas.openxmlformats.org/drawingml/2006/table">
            <a:tbl>
              <a:tblPr firstRow="1" bandRow="1">
                <a:solidFill>
                  <a:srgbClr val="FFFFFF">
                    <a:alpha val="40000"/>
                  </a:srgbClr>
                </a:solidFill>
                <a:tableStyleId>{5C22544A-7EE6-4342-B048-85BDC9FD1C3A}</a:tableStyleId>
              </a:tblPr>
              <a:tblGrid>
                <a:gridCol w="2874759">
                  <a:extLst>
                    <a:ext uri="{9D8B030D-6E8A-4147-A177-3AD203B41FA5}">
                      <a16:colId xmlns:a16="http://schemas.microsoft.com/office/drawing/2014/main" val="1081630474"/>
                    </a:ext>
                  </a:extLst>
                </a:gridCol>
                <a:gridCol w="2874759">
                  <a:extLst>
                    <a:ext uri="{9D8B030D-6E8A-4147-A177-3AD203B41FA5}">
                      <a16:colId xmlns:a16="http://schemas.microsoft.com/office/drawing/2014/main" val="129930796"/>
                    </a:ext>
                  </a:extLst>
                </a:gridCol>
                <a:gridCol w="2874759">
                  <a:extLst>
                    <a:ext uri="{9D8B030D-6E8A-4147-A177-3AD203B41FA5}">
                      <a16:colId xmlns:a16="http://schemas.microsoft.com/office/drawing/2014/main" val="2675432698"/>
                    </a:ext>
                  </a:extLst>
                </a:gridCol>
              </a:tblGrid>
              <a:tr h="370840">
                <a:tc>
                  <a:txBody>
                    <a:bodyPr/>
                    <a:lstStyle/>
                    <a:p>
                      <a:r>
                        <a:rPr lang="en-US" sz="2800">
                          <a:solidFill>
                            <a:schemeClr val="tx2">
                              <a:lumMod val="50000"/>
                            </a:schemeClr>
                          </a:solidFill>
                          <a:latin typeface="Roboto Light" panose="02000000000000000000" pitchFamily="2" charset="0"/>
                          <a:ea typeface="Roboto Light" panose="02000000000000000000" pitchFamily="2" charset="0"/>
                        </a:rPr>
                        <a:t>Name</a:t>
                      </a:r>
                      <a:endParaRPr lang="en-AU" sz="2800">
                        <a:solidFill>
                          <a:schemeClr val="tx2">
                            <a:lumMod val="50000"/>
                          </a:schemeClr>
                        </a:solidFill>
                        <a:latin typeface="Roboto Light" panose="02000000000000000000" pitchFamily="2" charset="0"/>
                        <a:ea typeface="Roboto Light" panose="02000000000000000000" pitchFamily="2" charset="0"/>
                      </a:endParaRPr>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2800">
                          <a:solidFill>
                            <a:schemeClr val="tx2">
                              <a:lumMod val="50000"/>
                            </a:schemeClr>
                          </a:solidFill>
                          <a:latin typeface="Roboto Light" panose="02000000000000000000" pitchFamily="2" charset="0"/>
                          <a:ea typeface="Roboto Light" panose="02000000000000000000" pitchFamily="2" charset="0"/>
                        </a:rPr>
                        <a:t>Student ID</a:t>
                      </a:r>
                      <a:endParaRPr lang="en-AU" sz="2800">
                        <a:solidFill>
                          <a:schemeClr val="tx2">
                            <a:lumMod val="50000"/>
                          </a:schemeClr>
                        </a:solidFill>
                        <a:latin typeface="Roboto Light" panose="02000000000000000000" pitchFamily="2" charset="0"/>
                        <a:ea typeface="Roboto Light" panose="02000000000000000000" pitchFamily="2" charset="0"/>
                      </a:endParaRPr>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2800">
                          <a:solidFill>
                            <a:schemeClr val="tx2">
                              <a:lumMod val="50000"/>
                            </a:schemeClr>
                          </a:solidFill>
                          <a:latin typeface="Roboto Light" panose="02000000000000000000" pitchFamily="2" charset="0"/>
                          <a:ea typeface="Roboto Light" panose="02000000000000000000" pitchFamily="2" charset="0"/>
                        </a:rPr>
                        <a:t>Grade</a:t>
                      </a:r>
                      <a:endParaRPr lang="en-AU" sz="2800">
                        <a:solidFill>
                          <a:schemeClr val="tx2">
                            <a:lumMod val="50000"/>
                          </a:schemeClr>
                        </a:solidFill>
                        <a:latin typeface="Roboto Light" panose="02000000000000000000" pitchFamily="2" charset="0"/>
                        <a:ea typeface="Roboto Light" panose="02000000000000000000" pitchFamily="2" charset="0"/>
                      </a:endParaRPr>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85523991"/>
                  </a:ext>
                </a:extLst>
              </a:tr>
              <a:tr h="370840">
                <a:tc>
                  <a:txBody>
                    <a:bodyPr/>
                    <a:lstStyle/>
                    <a:p>
                      <a:r>
                        <a:rPr lang="en-US" sz="2800">
                          <a:latin typeface="Roboto Light" panose="02000000000000000000" pitchFamily="2" charset="0"/>
                          <a:ea typeface="Roboto Light" panose="02000000000000000000" pitchFamily="2" charset="0"/>
                        </a:rPr>
                        <a:t>Harshit Saxena</a:t>
                      </a:r>
                      <a:endParaRPr lang="en-AU" sz="2800">
                        <a:latin typeface="Roboto Light" panose="02000000000000000000" pitchFamily="2" charset="0"/>
                        <a:ea typeface="Roboto Light" panose="02000000000000000000" pitchFamily="2" charset="0"/>
                      </a:endParaRPr>
                    </a:p>
                  </a:txBody>
                  <a:tcPr>
                    <a:lnL w="12700" cmpd="sng">
                      <a:noFill/>
                    </a:lnL>
                    <a:lnR w="12700" cmpd="sng">
                      <a:noFill/>
                    </a:lnR>
                    <a:lnT w="12700" cap="flat" cmpd="sng" algn="ctr">
                      <a:solidFill>
                        <a:schemeClr val="tx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tc>
                  <a:txBody>
                    <a:bodyPr/>
                    <a:lstStyle/>
                    <a:p>
                      <a:r>
                        <a:rPr lang="en-AU" sz="2800" b="1">
                          <a:solidFill>
                            <a:srgbClr val="FFFF00"/>
                          </a:solidFill>
                          <a:latin typeface="Roboto Light" panose="02000000000000000000" pitchFamily="2" charset="0"/>
                          <a:ea typeface="Roboto Light" panose="02000000000000000000" pitchFamily="2" charset="0"/>
                          <a:cs typeface="Times New Roman" pitchFamily="18" charset="0"/>
                        </a:rPr>
                        <a:t>218699327</a:t>
                      </a:r>
                      <a:endParaRPr lang="en-AU" sz="2800">
                        <a:latin typeface="Roboto Light" panose="02000000000000000000" pitchFamily="2" charset="0"/>
                        <a:ea typeface="Roboto Light" panose="02000000000000000000" pitchFamily="2" charset="0"/>
                      </a:endParaRPr>
                    </a:p>
                  </a:txBody>
                  <a:tcPr>
                    <a:lnL w="12700" cmpd="sng">
                      <a:noFill/>
                    </a:lnL>
                    <a:lnR w="12700" cmpd="sng">
                      <a:noFill/>
                    </a:lnR>
                    <a:lnT w="12700" cap="flat" cmpd="sng" algn="ctr">
                      <a:solidFill>
                        <a:schemeClr val="tx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tc>
                  <a:txBody>
                    <a:bodyPr/>
                    <a:lstStyle/>
                    <a:p>
                      <a:r>
                        <a:rPr lang="en-US" sz="2800">
                          <a:latin typeface="Roboto Light" panose="02000000000000000000" pitchFamily="2" charset="0"/>
                          <a:ea typeface="Roboto Light" panose="02000000000000000000" pitchFamily="2" charset="0"/>
                        </a:rPr>
                        <a:t>HD</a:t>
                      </a:r>
                      <a:endParaRPr lang="en-AU" sz="2800">
                        <a:latin typeface="Roboto Light" panose="02000000000000000000" pitchFamily="2" charset="0"/>
                        <a:ea typeface="Roboto Light" panose="02000000000000000000" pitchFamily="2" charset="0"/>
                      </a:endParaRPr>
                    </a:p>
                  </a:txBody>
                  <a:tcPr>
                    <a:lnL w="12700" cmpd="sng">
                      <a:noFill/>
                    </a:lnL>
                    <a:lnR w="12700" cmpd="sng">
                      <a:noFill/>
                    </a:lnR>
                    <a:lnT w="12700" cap="flat" cmpd="sng" algn="ctr">
                      <a:solidFill>
                        <a:schemeClr val="tx1"/>
                      </a:solidFill>
                      <a:prstDash val="solid"/>
                      <a:round/>
                      <a:headEnd type="none" w="med" len="med"/>
                      <a:tailEnd type="none" w="med" len="med"/>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151104675"/>
                  </a:ext>
                </a:extLst>
              </a:tr>
              <a:tr h="370840">
                <a:tc>
                  <a:txBody>
                    <a:bodyPr/>
                    <a:lstStyle/>
                    <a:p>
                      <a:r>
                        <a:rPr lang="en-US" sz="2800">
                          <a:latin typeface="Roboto Light" panose="02000000000000000000" pitchFamily="2" charset="0"/>
                          <a:ea typeface="Roboto Light" panose="02000000000000000000" pitchFamily="2" charset="0"/>
                        </a:rPr>
                        <a:t>Jack </a:t>
                      </a:r>
                      <a:r>
                        <a:rPr lang="en-US" sz="2800" err="1">
                          <a:latin typeface="Roboto Light" panose="02000000000000000000" pitchFamily="2" charset="0"/>
                          <a:ea typeface="Roboto Light" panose="02000000000000000000" pitchFamily="2" charset="0"/>
                        </a:rPr>
                        <a:t>Lenigas</a:t>
                      </a:r>
                      <a:endParaRPr lang="en-AU" sz="2800">
                        <a:latin typeface="Roboto Light" panose="02000000000000000000" pitchFamily="2" charset="0"/>
                        <a:ea typeface="Roboto Light" panose="02000000000000000000" pitchFamily="2"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AU" sz="2800" b="1">
                          <a:solidFill>
                            <a:srgbClr val="FFFF00"/>
                          </a:solidFill>
                          <a:latin typeface="Roboto Light" panose="02000000000000000000" pitchFamily="2" charset="0"/>
                          <a:ea typeface="Roboto Light" panose="02000000000000000000" pitchFamily="2" charset="0"/>
                          <a:cs typeface="Times New Roman" pitchFamily="18" charset="0"/>
                        </a:rPr>
                        <a:t>218138603</a:t>
                      </a:r>
                      <a:endParaRPr lang="en-AU" sz="2800">
                        <a:latin typeface="Roboto Light" panose="02000000000000000000" pitchFamily="2" charset="0"/>
                        <a:ea typeface="Roboto Light" panose="02000000000000000000" pitchFamily="2"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en-US" sz="2800" dirty="0">
                          <a:latin typeface="Roboto Light" panose="02000000000000000000" pitchFamily="2" charset="0"/>
                          <a:ea typeface="Roboto Light" panose="02000000000000000000" pitchFamily="2" charset="0"/>
                        </a:rPr>
                        <a:t>D</a:t>
                      </a:r>
                      <a:endParaRPr lang="en-AU" sz="2800" dirty="0">
                        <a:latin typeface="Roboto Light" panose="02000000000000000000" pitchFamily="2" charset="0"/>
                        <a:ea typeface="Roboto Light" panose="02000000000000000000" pitchFamily="2"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5222750"/>
                  </a:ext>
                </a:extLst>
              </a:tr>
              <a:tr h="370840">
                <a:tc>
                  <a:txBody>
                    <a:bodyPr/>
                    <a:lstStyle/>
                    <a:p>
                      <a:r>
                        <a:rPr lang="en-US" sz="2800">
                          <a:latin typeface="Roboto Light" panose="02000000000000000000" pitchFamily="2" charset="0"/>
                          <a:ea typeface="Roboto Light" panose="02000000000000000000" pitchFamily="2" charset="0"/>
                        </a:rPr>
                        <a:t>Rina Kouch</a:t>
                      </a:r>
                      <a:endParaRPr lang="en-AU" sz="2800">
                        <a:latin typeface="Roboto Light" panose="02000000000000000000" pitchFamily="2" charset="0"/>
                        <a:ea typeface="Roboto Light" panose="02000000000000000000" pitchFamily="2"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AU" sz="2800" b="1">
                          <a:solidFill>
                            <a:srgbClr val="FFFF00"/>
                          </a:solidFill>
                          <a:latin typeface="Roboto Light" panose="02000000000000000000" pitchFamily="2" charset="0"/>
                          <a:ea typeface="Roboto Light" panose="02000000000000000000" pitchFamily="2" charset="0"/>
                          <a:cs typeface="Times New Roman" pitchFamily="18" charset="0"/>
                        </a:rPr>
                        <a:t>219162014</a:t>
                      </a:r>
                      <a:endParaRPr lang="en-AU" sz="2800">
                        <a:latin typeface="Roboto Light" panose="02000000000000000000" pitchFamily="2" charset="0"/>
                        <a:ea typeface="Roboto Light" panose="02000000000000000000" pitchFamily="2"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2800" dirty="0">
                          <a:latin typeface="Roboto Light" panose="02000000000000000000" pitchFamily="2" charset="0"/>
                          <a:ea typeface="Roboto Light" panose="02000000000000000000" pitchFamily="2" charset="0"/>
                        </a:rPr>
                        <a:t>D</a:t>
                      </a:r>
                      <a:endParaRPr lang="en-AU" sz="2800" dirty="0">
                        <a:latin typeface="Roboto Light" panose="02000000000000000000" pitchFamily="2" charset="0"/>
                        <a:ea typeface="Roboto Light" panose="02000000000000000000" pitchFamily="2"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841720016"/>
                  </a:ext>
                </a:extLst>
              </a:tr>
              <a:tr h="370840">
                <a:tc>
                  <a:txBody>
                    <a:bodyPr/>
                    <a:lstStyle/>
                    <a:p>
                      <a:r>
                        <a:rPr lang="en-US" sz="2800" dirty="0">
                          <a:latin typeface="Roboto Light" panose="02000000000000000000" pitchFamily="2" charset="0"/>
                          <a:ea typeface="Roboto Light" panose="02000000000000000000" pitchFamily="2" charset="0"/>
                        </a:rPr>
                        <a:t>Tushar</a:t>
                      </a:r>
                      <a:endParaRPr lang="en-AU" sz="2800" dirty="0">
                        <a:latin typeface="Roboto Light" panose="02000000000000000000" pitchFamily="2" charset="0"/>
                        <a:ea typeface="Roboto Light" panose="02000000000000000000" pitchFamily="2"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AU" sz="2800" b="1" dirty="0">
                          <a:solidFill>
                            <a:srgbClr val="FFFF00"/>
                          </a:solidFill>
                          <a:latin typeface="Roboto Light" panose="02000000000000000000" pitchFamily="2" charset="0"/>
                          <a:ea typeface="Roboto Light" panose="02000000000000000000" pitchFamily="2" charset="0"/>
                          <a:cs typeface="Times New Roman" pitchFamily="18" charset="0"/>
                        </a:rPr>
                        <a:t>217575769</a:t>
                      </a:r>
                      <a:endParaRPr lang="en-AU" sz="2800" dirty="0">
                        <a:latin typeface="Roboto Light" panose="02000000000000000000" pitchFamily="2" charset="0"/>
                        <a:ea typeface="Roboto Light" panose="02000000000000000000" pitchFamily="2"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2800" dirty="0">
                          <a:latin typeface="Roboto Light" panose="02000000000000000000" pitchFamily="2" charset="0"/>
                          <a:ea typeface="Roboto Light" panose="02000000000000000000" pitchFamily="2" charset="0"/>
                        </a:rPr>
                        <a:t>HD</a:t>
                      </a:r>
                      <a:endParaRPr lang="en-AU" sz="2800" dirty="0">
                        <a:latin typeface="Roboto Light" panose="02000000000000000000" pitchFamily="2" charset="0"/>
                        <a:ea typeface="Roboto Light" panose="02000000000000000000" pitchFamily="2"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704533453"/>
                  </a:ext>
                </a:extLst>
              </a:tr>
              <a:tr h="370840">
                <a:tc>
                  <a:txBody>
                    <a:bodyPr/>
                    <a:lstStyle/>
                    <a:p>
                      <a:r>
                        <a:rPr lang="en-AU" sz="2800" dirty="0" err="1">
                          <a:latin typeface="Roboto Light" panose="02000000000000000000" pitchFamily="2" charset="0"/>
                          <a:ea typeface="Roboto Light" panose="02000000000000000000" pitchFamily="2" charset="0"/>
                        </a:rPr>
                        <a:t>Dinul</a:t>
                      </a:r>
                      <a:r>
                        <a:rPr lang="en-AU" sz="2800" dirty="0">
                          <a:latin typeface="Roboto Light" panose="02000000000000000000" pitchFamily="2" charset="0"/>
                          <a:ea typeface="Roboto Light" panose="02000000000000000000" pitchFamily="2" charset="0"/>
                        </a:rPr>
                        <a:t> </a:t>
                      </a:r>
                      <a:r>
                        <a:rPr lang="en-AU" sz="2800" dirty="0" err="1">
                          <a:latin typeface="Roboto Light" panose="02000000000000000000" pitchFamily="2" charset="0"/>
                          <a:ea typeface="Roboto Light" panose="02000000000000000000" pitchFamily="2" charset="0"/>
                        </a:rPr>
                        <a:t>Perera</a:t>
                      </a:r>
                      <a:endParaRPr lang="en-AU" sz="2800" dirty="0">
                        <a:latin typeface="Roboto Light" panose="02000000000000000000" pitchFamily="2" charset="0"/>
                        <a:ea typeface="Roboto Light" panose="02000000000000000000" pitchFamily="2"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800" b="1" i="0" kern="1200" dirty="0">
                          <a:solidFill>
                            <a:srgbClr val="FFFF00"/>
                          </a:solidFill>
                          <a:effectLst/>
                          <a:latin typeface="Roboto Light" panose="02000000000000000000"/>
                          <a:ea typeface="+mn-ea"/>
                          <a:cs typeface="+mn-cs"/>
                        </a:rPr>
                        <a:t>218460699</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AU" sz="2800" dirty="0">
                          <a:latin typeface="Roboto Light" panose="02000000000000000000" pitchFamily="2" charset="0"/>
                          <a:ea typeface="Roboto Light" panose="02000000000000000000" pitchFamily="2" charset="0"/>
                        </a:rPr>
                        <a:t>C</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994855929"/>
                  </a:ext>
                </a:extLst>
              </a:tr>
            </a:tbl>
          </a:graphicData>
        </a:graphic>
      </p:graphicFrame>
      <p:pic>
        <p:nvPicPr>
          <p:cNvPr id="5" name="Audio 4">
            <a:hlinkClick r:id="" action="ppaction://media"/>
            <a:extLst>
              <a:ext uri="{FF2B5EF4-FFF2-40B4-BE49-F238E27FC236}">
                <a16:creationId xmlns:a16="http://schemas.microsoft.com/office/drawing/2014/main" id="{4004F801-A1D5-4D47-9D14-700DBDCD06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72331484"/>
      </p:ext>
    </p:extLst>
  </p:cSld>
  <p:clrMapOvr>
    <a:masterClrMapping/>
  </p:clrMapOvr>
  <mc:AlternateContent xmlns:mc="http://schemas.openxmlformats.org/markup-compatibility/2006">
    <mc:Choice xmlns:p14="http://schemas.microsoft.com/office/powerpoint/2010/main" Requires="p14">
      <p:transition spd="med" p14:dur="700" advTm="29942">
        <p:fade/>
      </p:transition>
    </mc:Choice>
    <mc:Fallback>
      <p:transition spd="med" advTm="2994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AB50-754F-485C-B687-8F9A64672EDD}"/>
              </a:ext>
            </a:extLst>
          </p:cNvPr>
          <p:cNvSpPr>
            <a:spLocks noGrp="1"/>
          </p:cNvSpPr>
          <p:nvPr>
            <p:ph type="title"/>
          </p:nvPr>
        </p:nvSpPr>
        <p:spPr>
          <a:xfrm>
            <a:off x="630143" y="266856"/>
            <a:ext cx="10515600" cy="1325563"/>
          </a:xfrm>
        </p:spPr>
        <p:txBody>
          <a:bodyPr>
            <a:normAutofit/>
          </a:bodyPr>
          <a:lstStyle/>
          <a:p>
            <a:pPr algn="ctr"/>
            <a:r>
              <a:rPr lang="en-AU" sz="8000" u="sng">
                <a:solidFill>
                  <a:srgbClr val="FFFF00"/>
                </a:solidFill>
                <a:latin typeface="Quicksand" pitchFamily="2" charset="0"/>
                <a:cs typeface="Angsana New" pitchFamily="18" charset="-34"/>
              </a:rPr>
              <a:t>Project Overview</a:t>
            </a:r>
            <a:endParaRPr lang="en-AU">
              <a:solidFill>
                <a:srgbClr val="FFFF00"/>
              </a:solidFill>
              <a:latin typeface="Quicksand" pitchFamily="2" charset="0"/>
            </a:endParaRPr>
          </a:p>
        </p:txBody>
      </p:sp>
      <p:sp>
        <p:nvSpPr>
          <p:cNvPr id="4" name="Rectangle 1">
            <a:extLst>
              <a:ext uri="{FF2B5EF4-FFF2-40B4-BE49-F238E27FC236}">
                <a16:creationId xmlns:a16="http://schemas.microsoft.com/office/drawing/2014/main" id="{2E6FF531-4CCB-4DC8-AF16-DD3CA5D0A9E7}"/>
              </a:ext>
            </a:extLst>
          </p:cNvPr>
          <p:cNvSpPr>
            <a:spLocks noGrp="1" noChangeArrowheads="1"/>
          </p:cNvSpPr>
          <p:nvPr>
            <p:ph idx="1"/>
          </p:nvPr>
        </p:nvSpPr>
        <p:spPr bwMode="auto">
          <a:xfrm>
            <a:off x="492824" y="1678042"/>
            <a:ext cx="7607821"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2600" b="1" i="0" u="none" strike="noStrike" cap="none" normalizeH="0" baseline="0" dirty="0" err="1">
                <a:ln>
                  <a:noFill/>
                </a:ln>
                <a:solidFill>
                  <a:schemeClr val="bg1"/>
                </a:solidFill>
                <a:effectLst/>
                <a:latin typeface="Roboto Light" panose="02000000000000000000" pitchFamily="2" charset="0"/>
                <a:ea typeface="Roboto Light" panose="02000000000000000000" pitchFamily="2" charset="0"/>
                <a:cs typeface="Times New Roman" pitchFamily="18" charset="0"/>
              </a:rPr>
              <a:t>CheckYourCar</a:t>
            </a:r>
            <a:r>
              <a:rPr kumimoji="0" lang="en-US" altLang="en-US" sz="2600" b="1" i="0" u="none" strike="noStrike" cap="none" normalizeH="0" baseline="0" dirty="0">
                <a:ln>
                  <a:noFill/>
                </a:ln>
                <a:solidFill>
                  <a:schemeClr val="bg1"/>
                </a:solidFill>
                <a:effectLst/>
                <a:latin typeface="Roboto Light" panose="02000000000000000000" pitchFamily="2" charset="0"/>
                <a:ea typeface="Roboto Light" panose="02000000000000000000" pitchFamily="2" charset="0"/>
                <a:cs typeface="Times New Roman" pitchFamily="18" charset="0"/>
              </a:rPr>
              <a:t> (Online Service and Database)</a:t>
            </a:r>
          </a:p>
          <a:p>
            <a:pPr marR="0" lvl="0" algn="l" defTabSz="914400" rtl="0" eaLnBrk="0" fontAlgn="base" latinLnBrk="0" hangingPunct="0">
              <a:lnSpc>
                <a:spcPct val="100000"/>
              </a:lnSpc>
              <a:spcBef>
                <a:spcPct val="0"/>
              </a:spcBef>
              <a:spcAft>
                <a:spcPct val="0"/>
              </a:spcAft>
              <a:buClrTx/>
              <a:buSzTx/>
              <a:tabLst/>
            </a:pPr>
            <a:r>
              <a:rPr kumimoji="0" lang="en-US" altLang="en-US" sz="2600" b="1" i="0" u="none" strike="noStrike" cap="none" normalizeH="0" baseline="0" dirty="0">
                <a:ln>
                  <a:noFill/>
                </a:ln>
                <a:solidFill>
                  <a:schemeClr val="bg1"/>
                </a:solidFill>
                <a:effectLst/>
                <a:latin typeface="Roboto Light" panose="02000000000000000000" pitchFamily="2" charset="0"/>
                <a:ea typeface="Roboto Light" panose="02000000000000000000" pitchFamily="2" charset="0"/>
                <a:cs typeface="Times New Roman" pitchFamily="18" charset="0"/>
              </a:rPr>
              <a:t>Agile Project Management</a:t>
            </a:r>
          </a:p>
          <a:p>
            <a:pPr eaLnBrk="0" fontAlgn="base" hangingPunct="0">
              <a:lnSpc>
                <a:spcPct val="100000"/>
              </a:lnSpc>
              <a:spcBef>
                <a:spcPct val="0"/>
              </a:spcBef>
              <a:spcAft>
                <a:spcPct val="0"/>
              </a:spcAft>
            </a:pPr>
            <a:r>
              <a:rPr kumimoji="0" lang="en-US" altLang="en-US" sz="2600" b="1" i="0" u="none" strike="noStrike" cap="none" normalizeH="0" baseline="0" dirty="0">
                <a:ln>
                  <a:noFill/>
                </a:ln>
                <a:effectLst/>
                <a:latin typeface="Roboto Light"/>
                <a:cs typeface="Times New Roman"/>
              </a:rPr>
              <a:t>Three Main </a:t>
            </a:r>
            <a:r>
              <a:rPr lang="en-US" altLang="en-US" sz="2600" b="1" dirty="0">
                <a:latin typeface="Roboto Light"/>
                <a:cs typeface="Times New Roman"/>
              </a:rPr>
              <a:t>Features</a:t>
            </a:r>
          </a:p>
          <a:p>
            <a:pPr marL="514350" indent="-514350">
              <a:lnSpc>
                <a:spcPct val="100000"/>
              </a:lnSpc>
              <a:spcBef>
                <a:spcPct val="0"/>
              </a:spcBef>
              <a:spcAft>
                <a:spcPct val="0"/>
              </a:spcAft>
              <a:buFont typeface="+mj-lt"/>
              <a:buAutoNum type="arabicPeriod"/>
            </a:pPr>
            <a:r>
              <a:rPr lang="en-US" altLang="en-US" sz="2600" b="1" dirty="0">
                <a:latin typeface="Roboto Light"/>
                <a:cs typeface="Times New Roman"/>
              </a:rPr>
              <a:t>A</a:t>
            </a:r>
            <a:r>
              <a:rPr kumimoji="0" lang="en-US" altLang="en-US" sz="2600" b="1" i="0" u="none" strike="noStrike" cap="none" normalizeH="0" baseline="0" dirty="0">
                <a:ln>
                  <a:noFill/>
                </a:ln>
                <a:effectLst/>
                <a:latin typeface="Roboto Light"/>
                <a:cs typeface="Times New Roman"/>
              </a:rPr>
              <a:t> form to select make and model of the</a:t>
            </a:r>
            <a:r>
              <a:rPr lang="en-US" altLang="en-US" sz="2600" b="1" dirty="0">
                <a:latin typeface="Roboto Light"/>
                <a:cs typeface="Times New Roman"/>
              </a:rPr>
              <a:t> </a:t>
            </a:r>
            <a:r>
              <a:rPr kumimoji="0" lang="en-US" altLang="en-US" sz="2600" b="1" i="0" u="none" strike="noStrike" cap="none" normalizeH="0" baseline="0" dirty="0">
                <a:ln>
                  <a:noFill/>
                </a:ln>
                <a:effectLst/>
                <a:latin typeface="Roboto Light"/>
                <a:cs typeface="Times New Roman"/>
              </a:rPr>
              <a:t>cars/vehicles and </a:t>
            </a:r>
            <a:r>
              <a:rPr kumimoji="0" lang="en-US" altLang="en-US" sz="2600" b="1" i="0" u="none" strike="noStrike" cap="none" normalizeH="0" baseline="0" dirty="0">
                <a:ln>
                  <a:noFill/>
                </a:ln>
                <a:effectLst/>
                <a:cs typeface="Times New Roman" pitchFamily="18" charset="0"/>
              </a:rPr>
              <a:t>s</a:t>
            </a:r>
            <a:r>
              <a:rPr kumimoji="0" lang="en-US" altLang="en-US" sz="2600" b="1" i="0" u="none" strike="noStrike" cap="none" normalizeH="0" baseline="0" dirty="0">
                <a:ln>
                  <a:noFill/>
                </a:ln>
                <a:solidFill>
                  <a:schemeClr val="bg1"/>
                </a:solidFill>
                <a:effectLst/>
                <a:latin typeface="Roboto Light" panose="02000000000000000000" pitchFamily="2" charset="0"/>
                <a:ea typeface="Roboto Light" panose="02000000000000000000" pitchFamily="2" charset="0"/>
                <a:cs typeface="Times New Roman" pitchFamily="18" charset="0"/>
              </a:rPr>
              <a:t>ee the results of found issues and recalls</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600" b="1" i="0" u="none" strike="noStrike" cap="none" normalizeH="0" baseline="0" dirty="0">
                <a:ln>
                  <a:noFill/>
                </a:ln>
                <a:solidFill>
                  <a:schemeClr val="bg1"/>
                </a:solidFill>
                <a:effectLst/>
                <a:latin typeface="Roboto Light" panose="02000000000000000000" pitchFamily="2" charset="0"/>
                <a:ea typeface="Roboto Light" panose="02000000000000000000" pitchFamily="2" charset="0"/>
                <a:cs typeface="Times New Roman" pitchFamily="18" charset="0"/>
              </a:rPr>
              <a:t>A secure registration portal for users to </a:t>
            </a:r>
            <a:r>
              <a:rPr lang="en-US" altLang="en-US" sz="2600" b="1" dirty="0">
                <a:cs typeface="Times New Roman" pitchFamily="18" charset="0"/>
              </a:rPr>
              <a:t>create an account and register their vehicles</a:t>
            </a:r>
          </a:p>
          <a:p>
            <a:pPr marL="514350" marR="0" lvl="0" indent="-51435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600" b="1" i="0" u="none" strike="noStrike" cap="none" normalizeH="0" baseline="0" dirty="0">
                <a:ln>
                  <a:noFill/>
                </a:ln>
                <a:solidFill>
                  <a:schemeClr val="bg1"/>
                </a:solidFill>
                <a:effectLst/>
                <a:latin typeface="Roboto Light" panose="02000000000000000000" pitchFamily="2" charset="0"/>
                <a:ea typeface="Roboto Light" panose="02000000000000000000" pitchFamily="2" charset="0"/>
                <a:cs typeface="Times New Roman" pitchFamily="18" charset="0"/>
              </a:rPr>
              <a:t>Automatic </a:t>
            </a:r>
            <a:r>
              <a:rPr lang="en-US" altLang="en-US" sz="2600" b="1" dirty="0">
                <a:cs typeface="Times New Roman" pitchFamily="18" charset="0"/>
              </a:rPr>
              <a:t>sending of notifications to users when a new recall or issue has been added to the database that affects their cars</a:t>
            </a:r>
            <a:endParaRPr kumimoji="0" lang="en-US" altLang="en-US" sz="2600" b="1" i="0" u="none" strike="noStrike" cap="none" normalizeH="0" baseline="0" dirty="0">
              <a:ln>
                <a:noFill/>
              </a:ln>
              <a:solidFill>
                <a:schemeClr val="bg1"/>
              </a:solidFill>
              <a:effectLst/>
              <a:latin typeface="Roboto Light" panose="02000000000000000000" pitchFamily="2" charset="0"/>
              <a:ea typeface="Roboto Light" panose="02000000000000000000" pitchFamily="2" charset="0"/>
              <a:cs typeface="Times New Roman" pitchFamily="18" charset="0"/>
            </a:endParaRPr>
          </a:p>
        </p:txBody>
      </p:sp>
      <p:pic>
        <p:nvPicPr>
          <p:cNvPr id="8" name="Picture 7" descr="A picture containing car, sitting, bus, table&#10;&#10;Description automatically generated">
            <a:extLst>
              <a:ext uri="{FF2B5EF4-FFF2-40B4-BE49-F238E27FC236}">
                <a16:creationId xmlns:a16="http://schemas.microsoft.com/office/drawing/2014/main" id="{0BCF7828-A9E7-42B2-9EF4-883CAF8E79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0277" y="2458373"/>
            <a:ext cx="3633699" cy="2410176"/>
          </a:xfrm>
          <a:prstGeom prst="rect">
            <a:avLst/>
          </a:prstGeom>
        </p:spPr>
      </p:pic>
      <p:pic>
        <p:nvPicPr>
          <p:cNvPr id="5" name="Audio 4">
            <a:hlinkClick r:id="" action="ppaction://media"/>
            <a:extLst>
              <a:ext uri="{FF2B5EF4-FFF2-40B4-BE49-F238E27FC236}">
                <a16:creationId xmlns:a16="http://schemas.microsoft.com/office/drawing/2014/main" id="{33339E81-032A-45FB-9E4D-D3DF84CEFD1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72711195"/>
      </p:ext>
    </p:extLst>
  </p:cSld>
  <p:clrMapOvr>
    <a:masterClrMapping/>
  </p:clrMapOvr>
  <p:transition spd="slow" advTm="46464">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6A6A9-5DCD-41E8-BDD2-F7AB36F09DAA}"/>
              </a:ext>
            </a:extLst>
          </p:cNvPr>
          <p:cNvSpPr>
            <a:spLocks noGrp="1"/>
          </p:cNvSpPr>
          <p:nvPr>
            <p:ph type="title"/>
          </p:nvPr>
        </p:nvSpPr>
        <p:spPr/>
        <p:txBody>
          <a:bodyPr>
            <a:normAutofit/>
          </a:bodyPr>
          <a:lstStyle/>
          <a:p>
            <a:pPr algn="ctr"/>
            <a:r>
              <a:rPr lang="en-AU" sz="4800" u="sng">
                <a:solidFill>
                  <a:srgbClr val="FFFF00"/>
                </a:solidFill>
                <a:latin typeface="Raleway Light" panose="020B0403030101060003" pitchFamily="34" charset="0"/>
              </a:rPr>
              <a:t>Agile Scrum </a:t>
            </a:r>
            <a:r>
              <a:rPr lang="en-AU" sz="4800" u="sng" err="1">
                <a:solidFill>
                  <a:srgbClr val="FFFF00"/>
                </a:solidFill>
                <a:latin typeface="Raleway Light" panose="020B0403030101060003" pitchFamily="34" charset="0"/>
              </a:rPr>
              <a:t>Methodolgies</a:t>
            </a:r>
            <a:endParaRPr lang="en-AU" sz="4800" u="sng">
              <a:solidFill>
                <a:srgbClr val="FFFF00"/>
              </a:solidFill>
              <a:latin typeface="Raleway Light" panose="020B0403030101060003" pitchFamily="34" charset="0"/>
            </a:endParaRPr>
          </a:p>
        </p:txBody>
      </p:sp>
      <p:sp>
        <p:nvSpPr>
          <p:cNvPr id="3" name="Content Placeholder 2">
            <a:extLst>
              <a:ext uri="{FF2B5EF4-FFF2-40B4-BE49-F238E27FC236}">
                <a16:creationId xmlns:a16="http://schemas.microsoft.com/office/drawing/2014/main" id="{BF0C929E-CD44-4D6B-9D88-40CD666716BB}"/>
              </a:ext>
            </a:extLst>
          </p:cNvPr>
          <p:cNvSpPr>
            <a:spLocks noGrp="1"/>
          </p:cNvSpPr>
          <p:nvPr>
            <p:ph idx="1"/>
          </p:nvPr>
        </p:nvSpPr>
        <p:spPr/>
        <p:txBody>
          <a:bodyPr>
            <a:noAutofit/>
          </a:bodyPr>
          <a:lstStyle/>
          <a:p>
            <a:r>
              <a:rPr lang="en-AU" sz="2800">
                <a:solidFill>
                  <a:schemeClr val="bg1"/>
                </a:solidFill>
                <a:latin typeface="Roboto Light" panose="02000000000000000000" pitchFamily="2" charset="0"/>
                <a:ea typeface="Roboto Light" panose="02000000000000000000" pitchFamily="2" charset="0"/>
                <a:cs typeface="Times New Roman" pitchFamily="18" charset="0"/>
              </a:rPr>
              <a:t>Agile scrum methodology is a project management system that relies on incremental development. Each iteration consists of two- to four-week sprints, where each sprint's goal is to build the most important features first and come out with a potentially deliverable product.</a:t>
            </a:r>
          </a:p>
          <a:p>
            <a:r>
              <a:rPr lang="en-US" sz="2800">
                <a:solidFill>
                  <a:schemeClr val="bg1"/>
                </a:solidFill>
                <a:latin typeface="Roboto Light" panose="02000000000000000000" pitchFamily="2" charset="0"/>
                <a:ea typeface="Roboto Light" panose="02000000000000000000" pitchFamily="2" charset="0"/>
                <a:cs typeface="Times New Roman" pitchFamily="18" charset="0"/>
              </a:rPr>
              <a:t>Used primarily for software development projects with the goal of delivering new software capability every 2-4 weeks.</a:t>
            </a:r>
          </a:p>
          <a:p>
            <a:r>
              <a:rPr lang="en-US" sz="2800">
                <a:solidFill>
                  <a:schemeClr val="bg1"/>
                </a:solidFill>
                <a:latin typeface="Roboto Light" panose="02000000000000000000" pitchFamily="2" charset="0"/>
                <a:ea typeface="Roboto Light" panose="02000000000000000000" pitchFamily="2" charset="0"/>
                <a:cs typeface="Times New Roman" pitchFamily="18" charset="0"/>
              </a:rPr>
              <a:t>According to the 12th annual State of Agile report, 70% of software teams across the globe use Scrum or a Scrum hybrid.</a:t>
            </a:r>
            <a:endParaRPr lang="en-AU" sz="2800">
              <a:solidFill>
                <a:schemeClr val="bg1"/>
              </a:solidFill>
              <a:latin typeface="Roboto Light" panose="02000000000000000000" pitchFamily="2" charset="0"/>
              <a:ea typeface="Roboto Light" panose="02000000000000000000" pitchFamily="2" charset="0"/>
              <a:cs typeface="Times New Roman" pitchFamily="18" charset="0"/>
            </a:endParaRPr>
          </a:p>
        </p:txBody>
      </p:sp>
      <p:pic>
        <p:nvPicPr>
          <p:cNvPr id="5" name="Audio 4">
            <a:hlinkClick r:id="" action="ppaction://media"/>
            <a:extLst>
              <a:ext uri="{FF2B5EF4-FFF2-40B4-BE49-F238E27FC236}">
                <a16:creationId xmlns:a16="http://schemas.microsoft.com/office/drawing/2014/main" id="{34C71F19-B0C8-4514-87D6-5885AEB6C3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53023189"/>
      </p:ext>
    </p:extLst>
  </p:cSld>
  <p:clrMapOvr>
    <a:masterClrMapping/>
  </p:clrMapOvr>
  <mc:AlternateContent xmlns:mc="http://schemas.openxmlformats.org/markup-compatibility/2006">
    <mc:Choice xmlns:p14="http://schemas.microsoft.com/office/powerpoint/2010/main" Requires="p14">
      <p:transition spd="slow" p14:dur="3400" advTm="26146">
        <p14:reveal/>
      </p:transition>
    </mc:Choice>
    <mc:Fallback>
      <p:transition spd="slow" advTm="2614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DD920-56E5-43C2-8120-4FBCEB32D652}"/>
              </a:ext>
            </a:extLst>
          </p:cNvPr>
          <p:cNvSpPr>
            <a:spLocks noGrp="1"/>
          </p:cNvSpPr>
          <p:nvPr>
            <p:ph type="title"/>
          </p:nvPr>
        </p:nvSpPr>
        <p:spPr/>
        <p:txBody>
          <a:bodyPr>
            <a:noAutofit/>
          </a:bodyPr>
          <a:lstStyle/>
          <a:p>
            <a:pPr algn="ctr"/>
            <a:r>
              <a:rPr lang="en-AU" sz="7200" u="sng">
                <a:solidFill>
                  <a:srgbClr val="FFFF00"/>
                </a:solidFill>
                <a:latin typeface="Raleway Light" panose="020B0403030101060003" pitchFamily="34" charset="0"/>
                <a:cs typeface="LilyUPC" pitchFamily="34" charset="-34"/>
              </a:rPr>
              <a:t>Agile Scrum Benefits</a:t>
            </a:r>
          </a:p>
        </p:txBody>
      </p:sp>
      <p:sp>
        <p:nvSpPr>
          <p:cNvPr id="3" name="Content Placeholder 2">
            <a:extLst>
              <a:ext uri="{FF2B5EF4-FFF2-40B4-BE49-F238E27FC236}">
                <a16:creationId xmlns:a16="http://schemas.microsoft.com/office/drawing/2014/main" id="{D9B7D19B-0896-44D8-BD9D-AEDDA4D148B4}"/>
              </a:ext>
            </a:extLst>
          </p:cNvPr>
          <p:cNvSpPr>
            <a:spLocks noGrp="1"/>
          </p:cNvSpPr>
          <p:nvPr>
            <p:ph idx="1"/>
          </p:nvPr>
        </p:nvSpPr>
        <p:spPr>
          <a:xfrm>
            <a:off x="838200" y="1816394"/>
            <a:ext cx="10515600" cy="4351338"/>
          </a:xfrm>
        </p:spPr>
        <p:txBody>
          <a:bodyPr>
            <a:normAutofit/>
          </a:bodyPr>
          <a:lstStyle/>
          <a:p>
            <a:r>
              <a:rPr lang="en-US" sz="2800">
                <a:solidFill>
                  <a:schemeClr val="bg1"/>
                </a:solidFill>
                <a:latin typeface="Roboto Light" panose="02000000000000000000" pitchFamily="2" charset="0"/>
                <a:ea typeface="Roboto Light" panose="02000000000000000000" pitchFamily="2" charset="0"/>
                <a:cs typeface="Times New Roman" pitchFamily="18" charset="0"/>
              </a:rPr>
              <a:t>Higher productivity</a:t>
            </a:r>
          </a:p>
          <a:p>
            <a:r>
              <a:rPr lang="en-US" sz="2800">
                <a:solidFill>
                  <a:schemeClr val="bg1"/>
                </a:solidFill>
                <a:latin typeface="Roboto Light" panose="02000000000000000000" pitchFamily="2" charset="0"/>
                <a:ea typeface="Roboto Light" panose="02000000000000000000" pitchFamily="2" charset="0"/>
                <a:cs typeface="Times New Roman" pitchFamily="18" charset="0"/>
              </a:rPr>
              <a:t>Better-quality products</a:t>
            </a:r>
          </a:p>
          <a:p>
            <a:r>
              <a:rPr lang="en-US" sz="2800">
                <a:solidFill>
                  <a:schemeClr val="bg1"/>
                </a:solidFill>
                <a:latin typeface="Roboto Light" panose="02000000000000000000" pitchFamily="2" charset="0"/>
                <a:ea typeface="Roboto Light" panose="02000000000000000000" pitchFamily="2" charset="0"/>
                <a:cs typeface="Times New Roman" pitchFamily="18" charset="0"/>
              </a:rPr>
              <a:t>Reduced time to market</a:t>
            </a:r>
          </a:p>
          <a:p>
            <a:r>
              <a:rPr lang="en-US" sz="2800">
                <a:solidFill>
                  <a:schemeClr val="bg1"/>
                </a:solidFill>
                <a:latin typeface="Roboto Light" panose="02000000000000000000" pitchFamily="2" charset="0"/>
                <a:ea typeface="Roboto Light" panose="02000000000000000000" pitchFamily="2" charset="0"/>
                <a:cs typeface="Times New Roman" pitchFamily="18" charset="0"/>
              </a:rPr>
              <a:t>Improved stakeholder satisfaction</a:t>
            </a:r>
          </a:p>
          <a:p>
            <a:r>
              <a:rPr lang="en-US" sz="2800">
                <a:solidFill>
                  <a:schemeClr val="bg1"/>
                </a:solidFill>
                <a:latin typeface="Roboto Light" panose="02000000000000000000" pitchFamily="2" charset="0"/>
                <a:ea typeface="Roboto Light" panose="02000000000000000000" pitchFamily="2" charset="0"/>
                <a:cs typeface="Times New Roman" pitchFamily="18" charset="0"/>
              </a:rPr>
              <a:t>Better team dynamics</a:t>
            </a:r>
          </a:p>
          <a:p>
            <a:r>
              <a:rPr lang="en-US" sz="2800">
                <a:solidFill>
                  <a:schemeClr val="bg1"/>
                </a:solidFill>
                <a:latin typeface="Roboto Light" panose="02000000000000000000" pitchFamily="2" charset="0"/>
                <a:ea typeface="Roboto Light" panose="02000000000000000000" pitchFamily="2" charset="0"/>
                <a:cs typeface="Times New Roman" pitchFamily="18" charset="0"/>
              </a:rPr>
              <a:t>Happier employees</a:t>
            </a:r>
          </a:p>
        </p:txBody>
      </p:sp>
      <p:pic>
        <p:nvPicPr>
          <p:cNvPr id="5" name="Picture 4" descr="A picture containing device, fruit&#10;&#10;Description automatically generated">
            <a:extLst>
              <a:ext uri="{FF2B5EF4-FFF2-40B4-BE49-F238E27FC236}">
                <a16:creationId xmlns:a16="http://schemas.microsoft.com/office/drawing/2014/main" id="{9CE5CBA6-EA76-4DA1-9D20-1F98423C8F72}"/>
              </a:ext>
            </a:extLst>
          </p:cNvPr>
          <p:cNvPicPr>
            <a:picLocks noChangeAspect="1"/>
          </p:cNvPicPr>
          <p:nvPr/>
        </p:nvPicPr>
        <p:blipFill rotWithShape="1">
          <a:blip r:embed="rId5">
            <a:extLst>
              <a:ext uri="{28A0092B-C50C-407E-A947-70E740481C1C}">
                <a14:useLocalDpi xmlns:a14="http://schemas.microsoft.com/office/drawing/2010/main" val="0"/>
              </a:ext>
            </a:extLst>
          </a:blip>
          <a:srcRect l="13933" r="10967"/>
          <a:stretch/>
        </p:blipFill>
        <p:spPr>
          <a:xfrm>
            <a:off x="8534401" y="2369228"/>
            <a:ext cx="2152650" cy="2119543"/>
          </a:xfrm>
          <a:prstGeom prst="rect">
            <a:avLst/>
          </a:prstGeom>
        </p:spPr>
      </p:pic>
      <p:pic>
        <p:nvPicPr>
          <p:cNvPr id="6" name="Audio 5">
            <a:hlinkClick r:id="" action="ppaction://media"/>
            <a:extLst>
              <a:ext uri="{FF2B5EF4-FFF2-40B4-BE49-F238E27FC236}">
                <a16:creationId xmlns:a16="http://schemas.microsoft.com/office/drawing/2014/main" id="{7E8F6763-25C7-4619-BDD3-281B9946192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659635447"/>
      </p:ext>
    </p:extLst>
  </p:cSld>
  <p:clrMapOvr>
    <a:masterClrMapping/>
  </p:clrMapOvr>
  <p:transition spd="slow" advTm="39342">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723B7-6BD9-4371-8B2D-D6DE50B3EA2E}"/>
              </a:ext>
            </a:extLst>
          </p:cNvPr>
          <p:cNvSpPr>
            <a:spLocks noGrp="1"/>
          </p:cNvSpPr>
          <p:nvPr>
            <p:ph type="title"/>
          </p:nvPr>
        </p:nvSpPr>
        <p:spPr/>
        <p:txBody>
          <a:bodyPr>
            <a:normAutofit/>
          </a:bodyPr>
          <a:lstStyle/>
          <a:p>
            <a:pPr algn="ctr"/>
            <a:r>
              <a:rPr lang="en-AU" sz="7200" u="sng">
                <a:solidFill>
                  <a:srgbClr val="FFFF00"/>
                </a:solidFill>
                <a:latin typeface="Raleway Light" panose="020B0403030101060003" pitchFamily="34" charset="0"/>
                <a:cs typeface="Angsana New" pitchFamily="18" charset="-34"/>
              </a:rPr>
              <a:t>Agile Scrum Events</a:t>
            </a:r>
          </a:p>
        </p:txBody>
      </p:sp>
      <p:sp>
        <p:nvSpPr>
          <p:cNvPr id="3" name="Content Placeholder 2">
            <a:extLst>
              <a:ext uri="{FF2B5EF4-FFF2-40B4-BE49-F238E27FC236}">
                <a16:creationId xmlns:a16="http://schemas.microsoft.com/office/drawing/2014/main" id="{292B3175-5627-4F44-A039-61F0D53BA3E1}"/>
              </a:ext>
            </a:extLst>
          </p:cNvPr>
          <p:cNvSpPr>
            <a:spLocks noGrp="1"/>
          </p:cNvSpPr>
          <p:nvPr>
            <p:ph idx="1"/>
          </p:nvPr>
        </p:nvSpPr>
        <p:spPr/>
        <p:txBody>
          <a:bodyPr>
            <a:normAutofit/>
          </a:bodyPr>
          <a:lstStyle/>
          <a:p>
            <a:r>
              <a:rPr lang="en-AU" sz="2800" dirty="0">
                <a:cs typeface="Times New Roman" pitchFamily="18" charset="0"/>
              </a:rPr>
              <a:t>Sprint Planning</a:t>
            </a:r>
            <a:endParaRPr lang="en-AU" sz="2800" dirty="0">
              <a:solidFill>
                <a:schemeClr val="bg1"/>
              </a:solidFill>
              <a:latin typeface="Roboto Light" panose="02000000000000000000" pitchFamily="2" charset="0"/>
              <a:ea typeface="Roboto Light" panose="02000000000000000000" pitchFamily="2" charset="0"/>
              <a:cs typeface="Times New Roman" pitchFamily="18" charset="0"/>
            </a:endParaRPr>
          </a:p>
          <a:p>
            <a:r>
              <a:rPr lang="en-AU" sz="2800" dirty="0">
                <a:solidFill>
                  <a:schemeClr val="bg1"/>
                </a:solidFill>
                <a:latin typeface="Roboto Light" panose="02000000000000000000" pitchFamily="2" charset="0"/>
                <a:ea typeface="Roboto Light" panose="02000000000000000000" pitchFamily="2" charset="0"/>
                <a:cs typeface="Times New Roman" pitchFamily="18" charset="0"/>
              </a:rPr>
              <a:t>Sprint</a:t>
            </a:r>
          </a:p>
          <a:p>
            <a:r>
              <a:rPr lang="en-AU" sz="2800" dirty="0">
                <a:solidFill>
                  <a:schemeClr val="bg1"/>
                </a:solidFill>
                <a:latin typeface="Roboto Light" panose="02000000000000000000" pitchFamily="2" charset="0"/>
                <a:ea typeface="Roboto Light" panose="02000000000000000000" pitchFamily="2" charset="0"/>
                <a:cs typeface="Times New Roman" pitchFamily="18" charset="0"/>
              </a:rPr>
              <a:t>The Daily Stand Up</a:t>
            </a:r>
          </a:p>
          <a:p>
            <a:r>
              <a:rPr lang="en-AU" sz="2800" dirty="0">
                <a:solidFill>
                  <a:schemeClr val="bg1"/>
                </a:solidFill>
                <a:latin typeface="Roboto Light" panose="02000000000000000000" pitchFamily="2" charset="0"/>
                <a:ea typeface="Roboto Light" panose="02000000000000000000" pitchFamily="2" charset="0"/>
                <a:cs typeface="Times New Roman" pitchFamily="18" charset="0"/>
              </a:rPr>
              <a:t>The Sprint Review</a:t>
            </a:r>
          </a:p>
          <a:p>
            <a:r>
              <a:rPr lang="en-AU" sz="2800" dirty="0">
                <a:solidFill>
                  <a:schemeClr val="bg1"/>
                </a:solidFill>
                <a:latin typeface="Roboto Light" panose="02000000000000000000" pitchFamily="2" charset="0"/>
                <a:ea typeface="Roboto Light" panose="02000000000000000000" pitchFamily="2" charset="0"/>
                <a:cs typeface="Times New Roman" pitchFamily="18" charset="0"/>
              </a:rPr>
              <a:t>The Retrospective</a:t>
            </a:r>
          </a:p>
        </p:txBody>
      </p:sp>
      <p:pic>
        <p:nvPicPr>
          <p:cNvPr id="5" name="Picture 4" descr="A screenshot of a cell phone&#10;&#10;Description automatically generated">
            <a:extLst>
              <a:ext uri="{FF2B5EF4-FFF2-40B4-BE49-F238E27FC236}">
                <a16:creationId xmlns:a16="http://schemas.microsoft.com/office/drawing/2014/main" id="{6E93F9BB-5D79-4256-BAA6-7917C3F7DFB9}"/>
              </a:ext>
            </a:extLst>
          </p:cNvPr>
          <p:cNvPicPr>
            <a:picLocks noChangeAspect="1"/>
          </p:cNvPicPr>
          <p:nvPr/>
        </p:nvPicPr>
        <p:blipFill rotWithShape="1">
          <a:blip r:embed="rId5">
            <a:extLst>
              <a:ext uri="{28A0092B-C50C-407E-A947-70E740481C1C}">
                <a14:useLocalDpi xmlns:a14="http://schemas.microsoft.com/office/drawing/2010/main" val="0"/>
              </a:ext>
            </a:extLst>
          </a:blip>
          <a:srcRect l="3291" t="4521" r="3756" b="2172"/>
          <a:stretch/>
        </p:blipFill>
        <p:spPr>
          <a:xfrm>
            <a:off x="6581775" y="1690688"/>
            <a:ext cx="5057775" cy="4262436"/>
          </a:xfrm>
          <a:prstGeom prst="rect">
            <a:avLst/>
          </a:prstGeom>
        </p:spPr>
      </p:pic>
      <p:pic>
        <p:nvPicPr>
          <p:cNvPr id="6" name="Audio 5">
            <a:hlinkClick r:id="" action="ppaction://media"/>
            <a:extLst>
              <a:ext uri="{FF2B5EF4-FFF2-40B4-BE49-F238E27FC236}">
                <a16:creationId xmlns:a16="http://schemas.microsoft.com/office/drawing/2014/main" id="{4C5A7DF2-E53C-40F4-A89C-AD111F6C5AE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56561190"/>
      </p:ext>
    </p:extLst>
  </p:cSld>
  <p:clrMapOvr>
    <a:masterClrMapping/>
  </p:clrMapOvr>
  <p:transition spd="slow" advTm="46162">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11E19-0753-47FB-B0B8-AF34582EC4A3}"/>
              </a:ext>
            </a:extLst>
          </p:cNvPr>
          <p:cNvSpPr>
            <a:spLocks noGrp="1"/>
          </p:cNvSpPr>
          <p:nvPr>
            <p:ph type="title"/>
          </p:nvPr>
        </p:nvSpPr>
        <p:spPr/>
        <p:txBody>
          <a:bodyPr>
            <a:normAutofit/>
          </a:bodyPr>
          <a:lstStyle/>
          <a:p>
            <a:pPr algn="ctr"/>
            <a:r>
              <a:rPr lang="en-AU" sz="7200" u="sng">
                <a:solidFill>
                  <a:srgbClr val="FFFF00"/>
                </a:solidFill>
                <a:latin typeface="Raleway Light" panose="020B0403030101060003" pitchFamily="34" charset="0"/>
                <a:cs typeface="Angsana New" pitchFamily="18" charset="-34"/>
              </a:rPr>
              <a:t>Our Trello Board</a:t>
            </a:r>
          </a:p>
        </p:txBody>
      </p:sp>
      <p:pic>
        <p:nvPicPr>
          <p:cNvPr id="4" name="Content Placeholder 3">
            <a:extLst>
              <a:ext uri="{FF2B5EF4-FFF2-40B4-BE49-F238E27FC236}">
                <a16:creationId xmlns:a16="http://schemas.microsoft.com/office/drawing/2014/main" id="{BCEC61FB-B8F2-431F-8F31-73B8EEC1C5AB}"/>
              </a:ext>
            </a:extLst>
          </p:cNvPr>
          <p:cNvPicPr>
            <a:picLocks noGrp="1" noChangeAspect="1"/>
          </p:cNvPicPr>
          <p:nvPr>
            <p:ph idx="1"/>
          </p:nvPr>
        </p:nvPicPr>
        <p:blipFill>
          <a:blip r:embed="rId5"/>
          <a:stretch>
            <a:fillRect/>
          </a:stretch>
        </p:blipFill>
        <p:spPr>
          <a:xfrm>
            <a:off x="750933" y="1550392"/>
            <a:ext cx="10602868" cy="4942483"/>
          </a:xfrm>
          <a:prstGeom prst="rect">
            <a:avLst/>
          </a:prstGeom>
        </p:spPr>
      </p:pic>
      <p:pic>
        <p:nvPicPr>
          <p:cNvPr id="5" name="Audio 4">
            <a:hlinkClick r:id="" action="ppaction://media"/>
            <a:extLst>
              <a:ext uri="{FF2B5EF4-FFF2-40B4-BE49-F238E27FC236}">
                <a16:creationId xmlns:a16="http://schemas.microsoft.com/office/drawing/2014/main" id="{626B63DB-A561-426A-846D-23AFEEA5F5F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69009303"/>
      </p:ext>
    </p:extLst>
  </p:cSld>
  <p:clrMapOvr>
    <a:masterClrMapping/>
  </p:clrMapOvr>
  <p:transition spd="slow" advTm="33978">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3FAC8-6F0B-4145-9D9C-3A5512271C7B}"/>
              </a:ext>
            </a:extLst>
          </p:cNvPr>
          <p:cNvSpPr>
            <a:spLocks noGrp="1"/>
          </p:cNvSpPr>
          <p:nvPr>
            <p:ph type="title"/>
          </p:nvPr>
        </p:nvSpPr>
        <p:spPr>
          <a:xfrm>
            <a:off x="998311" y="213943"/>
            <a:ext cx="10515600" cy="1325563"/>
          </a:xfrm>
        </p:spPr>
        <p:txBody>
          <a:bodyPr>
            <a:noAutofit/>
          </a:bodyPr>
          <a:lstStyle/>
          <a:p>
            <a:pPr algn="ctr"/>
            <a:r>
              <a:rPr lang="en-AU" sz="7200" u="sng">
                <a:cs typeface="Angsana New" pitchFamily="18" charset="-34"/>
              </a:rPr>
              <a:t>Project Logistics</a:t>
            </a:r>
          </a:p>
        </p:txBody>
      </p:sp>
      <p:sp>
        <p:nvSpPr>
          <p:cNvPr id="4" name="Rectangle 1">
            <a:extLst>
              <a:ext uri="{FF2B5EF4-FFF2-40B4-BE49-F238E27FC236}">
                <a16:creationId xmlns:a16="http://schemas.microsoft.com/office/drawing/2014/main" id="{F6B056F3-7224-436F-A75D-2356A485C86A}"/>
              </a:ext>
            </a:extLst>
          </p:cNvPr>
          <p:cNvSpPr>
            <a:spLocks noGrp="1" noChangeArrowheads="1"/>
          </p:cNvSpPr>
          <p:nvPr>
            <p:ph idx="1"/>
          </p:nvPr>
        </p:nvSpPr>
        <p:spPr bwMode="auto">
          <a:xfrm>
            <a:off x="474888" y="1539506"/>
            <a:ext cx="8567512" cy="4308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a:ln>
                  <a:noFill/>
                </a:ln>
                <a:effectLst/>
                <a:cs typeface="Times New Roman" pitchFamily="18" charset="0"/>
              </a:rPr>
              <a:t>Much more functionality than the 3 main features</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a:ln>
                  <a:noFill/>
                </a:ln>
                <a:effectLst/>
                <a:cs typeface="Times New Roman" pitchFamily="18" charset="0"/>
              </a:rPr>
              <a:t>Would need to be more in-depth as security is necessary</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a:ln>
                  <a:noFill/>
                </a:ln>
                <a:effectLst/>
                <a:cs typeface="Times New Roman" pitchFamily="18" charset="0"/>
              </a:rPr>
              <a:t>10 Features</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a:ln>
                  <a:noFill/>
                </a:ln>
                <a:effectLst/>
                <a:cs typeface="Times New Roman" pitchFamily="18" charset="0"/>
              </a:rPr>
              <a:t>&gt;50 Sub Features</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a:ln>
                  <a:noFill/>
                </a:ln>
                <a:effectLst/>
                <a:cs typeface="Times New Roman" pitchFamily="18" charset="0"/>
              </a:rPr>
              <a:t>Figuring out what to split into each sprint was a challenge</a:t>
            </a:r>
          </a:p>
          <a:p>
            <a:pPr marR="0" lvl="0" algn="l" defTabSz="914400" rtl="0" eaLnBrk="0" fontAlgn="base" latinLnBrk="0" hangingPunct="0">
              <a:lnSpc>
                <a:spcPct val="100000"/>
              </a:lnSpc>
              <a:spcBef>
                <a:spcPct val="0"/>
              </a:spcBef>
              <a:spcAft>
                <a:spcPct val="0"/>
              </a:spcAft>
              <a:buClrTx/>
              <a:buSzTx/>
              <a:tabLst/>
            </a:pPr>
            <a:r>
              <a:rPr kumimoji="0" lang="en-US" altLang="en-US" sz="2800" i="0" u="none" strike="noStrike" cap="none" normalizeH="0" baseline="0">
                <a:ln>
                  <a:noFill/>
                </a:ln>
                <a:effectLst/>
                <a:cs typeface="Times New Roman" pitchFamily="18" charset="0"/>
              </a:rPr>
              <a:t>Decided on leaving security, UI and UX for sprint 2 as we need to create a</a:t>
            </a:r>
            <a:r>
              <a:rPr lang="en-US" altLang="en-US" sz="2800">
                <a:cs typeface="Times New Roman" pitchFamily="18" charset="0"/>
              </a:rPr>
              <a:t> </a:t>
            </a:r>
            <a:r>
              <a:rPr kumimoji="0" lang="en-US" altLang="en-US" sz="2800" i="0" u="none" strike="noStrike" cap="none" normalizeH="0" baseline="0">
                <a:ln>
                  <a:noFill/>
                </a:ln>
                <a:effectLst/>
                <a:cs typeface="Times New Roman" pitchFamily="18" charset="0"/>
              </a:rPr>
              <a:t>barebones</a:t>
            </a:r>
            <a:r>
              <a:rPr kumimoji="0" lang="en-US" altLang="en-US" sz="2800" i="0" u="none" strike="noStrike" cap="none" normalizeH="0">
                <a:ln>
                  <a:noFill/>
                </a:ln>
                <a:effectLst/>
                <a:cs typeface="Times New Roman" pitchFamily="18" charset="0"/>
              </a:rPr>
              <a:t> </a:t>
            </a:r>
            <a:r>
              <a:rPr kumimoji="0" lang="en-US" altLang="en-US" sz="2800" i="0" u="none" strike="noStrike" cap="none" normalizeH="0" baseline="0">
                <a:ln>
                  <a:noFill/>
                </a:ln>
                <a:effectLst/>
                <a:cs typeface="Times New Roman" pitchFamily="18" charset="0"/>
              </a:rPr>
              <a:t>functional project first</a:t>
            </a:r>
          </a:p>
        </p:txBody>
      </p:sp>
      <p:pic>
        <p:nvPicPr>
          <p:cNvPr id="5" name="Picture 4" descr="A close up of a logo&#10;&#10;Description automatically generated">
            <a:extLst>
              <a:ext uri="{FF2B5EF4-FFF2-40B4-BE49-F238E27FC236}">
                <a16:creationId xmlns:a16="http://schemas.microsoft.com/office/drawing/2014/main" id="{94362404-1D7B-4ABF-89E2-ECBA78C0799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38582" y="2493111"/>
            <a:ext cx="2401661" cy="2401661"/>
          </a:xfrm>
          <a:prstGeom prst="rect">
            <a:avLst/>
          </a:prstGeom>
        </p:spPr>
      </p:pic>
      <p:pic>
        <p:nvPicPr>
          <p:cNvPr id="6" name="Audio 5">
            <a:hlinkClick r:id="" action="ppaction://media"/>
            <a:extLst>
              <a:ext uri="{FF2B5EF4-FFF2-40B4-BE49-F238E27FC236}">
                <a16:creationId xmlns:a16="http://schemas.microsoft.com/office/drawing/2014/main" id="{E95361A7-EF8E-4D91-8972-7CE776B575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22073748"/>
      </p:ext>
    </p:extLst>
  </p:cSld>
  <p:clrMapOvr>
    <a:masterClrMapping/>
  </p:clrMapOvr>
  <mc:AlternateContent xmlns:mc="http://schemas.openxmlformats.org/markup-compatibility/2006">
    <mc:Choice xmlns:p14="http://schemas.microsoft.com/office/powerpoint/2010/main" Requires="p14">
      <p:transition spd="slow" p14:dur="1600" advTm="50180">
        <p14:prism isContent="1" isInverted="1"/>
      </p:transition>
    </mc:Choice>
    <mc:Fallback>
      <p:transition spd="slow" advTm="501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110B5-0567-4965-85BD-136FCF1D1356}"/>
              </a:ext>
            </a:extLst>
          </p:cNvPr>
          <p:cNvSpPr>
            <a:spLocks noGrp="1"/>
          </p:cNvSpPr>
          <p:nvPr>
            <p:ph type="title"/>
          </p:nvPr>
        </p:nvSpPr>
        <p:spPr>
          <a:xfrm>
            <a:off x="850392" y="517234"/>
            <a:ext cx="10515600" cy="1254125"/>
          </a:xfrm>
        </p:spPr>
        <p:txBody>
          <a:bodyPr>
            <a:noAutofit/>
          </a:bodyPr>
          <a:lstStyle/>
          <a:p>
            <a:pPr algn="ctr"/>
            <a:r>
              <a:rPr lang="en-AU" u="sng">
                <a:solidFill>
                  <a:srgbClr val="FFFF00"/>
                </a:solidFill>
              </a:rPr>
              <a:t>Sprint Planning (Ownership roles)</a:t>
            </a:r>
          </a:p>
        </p:txBody>
      </p:sp>
      <p:sp>
        <p:nvSpPr>
          <p:cNvPr id="4" name="Rectangle 1">
            <a:extLst>
              <a:ext uri="{FF2B5EF4-FFF2-40B4-BE49-F238E27FC236}">
                <a16:creationId xmlns:a16="http://schemas.microsoft.com/office/drawing/2014/main" id="{EFC2FFAE-CA19-4B48-A9A6-11D14E13FA1B}"/>
              </a:ext>
            </a:extLst>
          </p:cNvPr>
          <p:cNvSpPr>
            <a:spLocks noGrp="1" noChangeArrowheads="1"/>
          </p:cNvSpPr>
          <p:nvPr>
            <p:ph idx="1"/>
          </p:nvPr>
        </p:nvSpPr>
        <p:spPr bwMode="auto">
          <a:xfrm>
            <a:off x="995100" y="2932870"/>
            <a:ext cx="6871643" cy="2154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eaLnBrk="0" fontAlgn="base" hangingPunct="0">
              <a:lnSpc>
                <a:spcPct val="100000"/>
              </a:lnSpc>
              <a:spcBef>
                <a:spcPct val="0"/>
              </a:spcBef>
              <a:spcAft>
                <a:spcPct val="0"/>
              </a:spcAft>
            </a:pPr>
            <a:r>
              <a:rPr kumimoji="0" lang="en-US" altLang="en-US" sz="2800" i="0" u="none" strike="noStrike" cap="none" normalizeH="0" baseline="0">
                <a:ln>
                  <a:noFill/>
                </a:ln>
                <a:solidFill>
                  <a:schemeClr val="bg1"/>
                </a:solidFill>
                <a:effectLst/>
                <a:cs typeface="Times New Roman" pitchFamily="18" charset="0"/>
              </a:rPr>
              <a:t>Some members have multiple roles</a:t>
            </a:r>
          </a:p>
          <a:p>
            <a:pPr eaLnBrk="0" fontAlgn="base" hangingPunct="0">
              <a:lnSpc>
                <a:spcPct val="100000"/>
              </a:lnSpc>
              <a:spcBef>
                <a:spcPct val="0"/>
              </a:spcBef>
              <a:spcAft>
                <a:spcPct val="0"/>
              </a:spcAft>
            </a:pPr>
            <a:r>
              <a:rPr kumimoji="0" lang="en-US" altLang="en-US" sz="2800" i="0" u="none" strike="noStrike" cap="none" normalizeH="0" baseline="0">
                <a:ln>
                  <a:noFill/>
                </a:ln>
                <a:solidFill>
                  <a:schemeClr val="bg1"/>
                </a:solidFill>
                <a:effectLst/>
                <a:cs typeface="Times New Roman" pitchFamily="18" charset="0"/>
              </a:rPr>
              <a:t>Backend is a </a:t>
            </a:r>
            <a:r>
              <a:rPr lang="en-US" altLang="en-US" sz="2800">
                <a:solidFill>
                  <a:schemeClr val="bg1"/>
                </a:solidFill>
                <a:cs typeface="Times New Roman" pitchFamily="18" charset="0"/>
              </a:rPr>
              <a:t>colossal </a:t>
            </a:r>
            <a:r>
              <a:rPr kumimoji="0" lang="en-US" altLang="en-US" sz="2800" i="0" u="none" strike="noStrike" cap="none" normalizeH="0" baseline="0">
                <a:ln>
                  <a:noFill/>
                </a:ln>
                <a:solidFill>
                  <a:schemeClr val="bg1"/>
                </a:solidFill>
                <a:effectLst/>
                <a:cs typeface="Times New Roman" pitchFamily="18" charset="0"/>
              </a:rPr>
              <a:t>job, hence more</a:t>
            </a:r>
            <a:r>
              <a:rPr kumimoji="0" lang="en-US" altLang="en-US" sz="2800" i="0" u="none" strike="noStrike" cap="none" normalizeH="0">
                <a:ln>
                  <a:noFill/>
                </a:ln>
                <a:solidFill>
                  <a:schemeClr val="bg1"/>
                </a:solidFill>
                <a:effectLst/>
                <a:cs typeface="Times New Roman" pitchFamily="18" charset="0"/>
              </a:rPr>
              <a:t> m</a:t>
            </a:r>
            <a:r>
              <a:rPr kumimoji="0" lang="en-US" altLang="en-US" sz="2800" i="0" u="none" strike="noStrike" cap="none" normalizeH="0" baseline="0">
                <a:ln>
                  <a:noFill/>
                </a:ln>
                <a:solidFill>
                  <a:schemeClr val="bg1"/>
                </a:solidFill>
                <a:effectLst/>
                <a:cs typeface="Times New Roman" pitchFamily="18" charset="0"/>
              </a:rPr>
              <a:t>embers assigned</a:t>
            </a:r>
          </a:p>
          <a:p>
            <a:pPr eaLnBrk="0" fontAlgn="base" hangingPunct="0">
              <a:lnSpc>
                <a:spcPct val="100000"/>
              </a:lnSpc>
              <a:spcBef>
                <a:spcPct val="0"/>
              </a:spcBef>
              <a:spcAft>
                <a:spcPct val="0"/>
              </a:spcAft>
            </a:pPr>
            <a:r>
              <a:rPr kumimoji="0" lang="en-US" altLang="en-US" sz="2800" i="0" u="none" strike="noStrike" cap="none" normalizeH="0" baseline="0">
                <a:ln>
                  <a:noFill/>
                </a:ln>
                <a:solidFill>
                  <a:schemeClr val="bg1"/>
                </a:solidFill>
                <a:effectLst/>
                <a:cs typeface="Times New Roman" pitchFamily="18" charset="0"/>
              </a:rPr>
              <a:t>Everyone assigned themselves based on  their </a:t>
            </a:r>
            <a:r>
              <a:rPr lang="en-AU" sz="2800">
                <a:solidFill>
                  <a:schemeClr val="bg1"/>
                </a:solidFill>
                <a:cs typeface="Times New Roman" pitchFamily="18" charset="0"/>
              </a:rPr>
              <a:t>specialities</a:t>
            </a:r>
            <a:r>
              <a:rPr kumimoji="0" lang="en-US" altLang="en-US" sz="2800" i="0" u="none" strike="noStrike" cap="none" normalizeH="0" baseline="0">
                <a:ln>
                  <a:noFill/>
                </a:ln>
                <a:solidFill>
                  <a:schemeClr val="bg1"/>
                </a:solidFill>
                <a:effectLst/>
                <a:cs typeface="Times New Roman" panose="02020603050405020304" pitchFamily="18" charset="0"/>
              </a:rPr>
              <a:t> and expertise </a:t>
            </a:r>
          </a:p>
        </p:txBody>
      </p:sp>
      <p:pic>
        <p:nvPicPr>
          <p:cNvPr id="2051" name="Picture 3">
            <a:extLst>
              <a:ext uri="{FF2B5EF4-FFF2-40B4-BE49-F238E27FC236}">
                <a16:creationId xmlns:a16="http://schemas.microsoft.com/office/drawing/2014/main" id="{0A767B3B-EE94-4F1B-B546-F9F09EDFB9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77550" y="2259985"/>
            <a:ext cx="2419350" cy="3819525"/>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F0C92276-7620-41D1-8F0A-213E88BFCED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05021916"/>
      </p:ext>
    </p:extLst>
  </p:cSld>
  <p:clrMapOvr>
    <a:masterClrMapping/>
  </p:clrMapOvr>
  <mc:AlternateContent xmlns:mc="http://schemas.openxmlformats.org/markup-compatibility/2006">
    <mc:Choice xmlns:p14="http://schemas.microsoft.com/office/powerpoint/2010/main" Requires="p14">
      <p:transition spd="slow" p14:dur="1400" advTm="47708">
        <p14:ripple/>
      </p:transition>
    </mc:Choice>
    <mc:Fallback>
      <p:transition spd="slow" advTm="477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91</TotalTime>
  <Words>2398</Words>
  <Application>Microsoft Office PowerPoint</Application>
  <PresentationFormat>Widescreen</PresentationFormat>
  <Paragraphs>136</Paragraphs>
  <Slides>17</Slides>
  <Notes>16</Notes>
  <HiddenSlides>0</HiddenSlides>
  <MMClips>17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Quicksand</vt:lpstr>
      <vt:lpstr>Raleway Light</vt:lpstr>
      <vt:lpstr>Roboto Light</vt:lpstr>
      <vt:lpstr>Office Theme</vt:lpstr>
      <vt:lpstr>Sprint Retrospective SIT 223</vt:lpstr>
      <vt:lpstr>Group Members</vt:lpstr>
      <vt:lpstr>Project Overview</vt:lpstr>
      <vt:lpstr>Agile Scrum Methodolgies</vt:lpstr>
      <vt:lpstr>Agile Scrum Benefits</vt:lpstr>
      <vt:lpstr>Agile Scrum Events</vt:lpstr>
      <vt:lpstr>Our Trello Board</vt:lpstr>
      <vt:lpstr>Project Logistics</vt:lpstr>
      <vt:lpstr>Sprint Planning (Ownership roles)</vt:lpstr>
      <vt:lpstr>Sprint Planning (Resources)</vt:lpstr>
      <vt:lpstr>Sprint Planning (User Stories)</vt:lpstr>
      <vt:lpstr>Sprint Planning (Features/Tasks)</vt:lpstr>
      <vt:lpstr>Sprint Planning (Story Points)</vt:lpstr>
      <vt:lpstr>Sprint 1</vt:lpstr>
      <vt:lpstr>Retrospection</vt:lpstr>
      <vt:lpstr>Sprint 2 Plan</vt:lpstr>
      <vt:lpstr>Bibliography (Harvard)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Sprint Retrospective</dc:title>
  <dc:creator>harshit saxena</dc:creator>
  <cp:lastModifiedBy>Jack Lenigas</cp:lastModifiedBy>
  <cp:revision>12</cp:revision>
  <dcterms:created xsi:type="dcterms:W3CDTF">2020-05-07T02:18:46Z</dcterms:created>
  <dcterms:modified xsi:type="dcterms:W3CDTF">2020-05-08T01:24:25Z</dcterms:modified>
</cp:coreProperties>
</file>

<file path=docProps/thumbnail.jpeg>
</file>